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24" r:id="rId2"/>
    <p:sldId id="325" r:id="rId3"/>
    <p:sldId id="346" r:id="rId4"/>
    <p:sldId id="347" r:id="rId5"/>
    <p:sldId id="321" r:id="rId6"/>
    <p:sldId id="348" r:id="rId7"/>
    <p:sldId id="349" r:id="rId8"/>
    <p:sldId id="326" r:id="rId9"/>
    <p:sldId id="330" r:id="rId10"/>
    <p:sldId id="331" r:id="rId11"/>
    <p:sldId id="332" r:id="rId12"/>
    <p:sldId id="334" r:id="rId13"/>
    <p:sldId id="337" r:id="rId14"/>
    <p:sldId id="293" r:id="rId15"/>
    <p:sldId id="336" r:id="rId16"/>
    <p:sldId id="277" r:id="rId17"/>
    <p:sldId id="304" r:id="rId18"/>
    <p:sldId id="341" r:id="rId19"/>
    <p:sldId id="335" r:id="rId20"/>
    <p:sldId id="342" r:id="rId21"/>
    <p:sldId id="340" r:id="rId22"/>
    <p:sldId id="305" r:id="rId23"/>
    <p:sldId id="327" r:id="rId24"/>
    <p:sldId id="30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5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77413" autoAdjust="0"/>
  </p:normalViewPr>
  <p:slideViewPr>
    <p:cSldViewPr>
      <p:cViewPr varScale="1">
        <p:scale>
          <a:sx n="86" d="100"/>
          <a:sy n="86" d="100"/>
        </p:scale>
        <p:origin x="22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8"/>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C98A91-879E-4C5A-8D01-71997627CF71}" type="datetimeFigureOut">
              <a:rPr lang="en-US"/>
              <a:pPr>
                <a:defRPr/>
              </a:pPr>
              <a:t>4/28/2014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2C7F9DC-2FD3-45CA-A22C-21A2B3F5E2A5}" type="slidenum">
              <a:rPr lang="en-US"/>
              <a:pPr>
                <a:defRPr/>
              </a:pPr>
              <a:t>‹#›</a:t>
            </a:fld>
            <a:endParaRPr lang="en-US"/>
          </a:p>
        </p:txBody>
      </p:sp>
    </p:spTree>
    <p:extLst>
      <p:ext uri="{BB962C8B-B14F-4D97-AF65-F5344CB8AC3E}">
        <p14:creationId xmlns:p14="http://schemas.microsoft.com/office/powerpoint/2010/main" val="168767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F66C010-138D-46A2-AAA9-3C2B90C62402}" type="datetimeFigureOut">
              <a:rPr lang="en-US"/>
              <a:pPr>
                <a:defRPr/>
              </a:pPr>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DFF3042-2655-40EC-9B7C-5BD38B85C31C}" type="slidenum">
              <a:rPr lang="en-US"/>
              <a:pPr>
                <a:defRPr/>
              </a:pPr>
              <a:t>‹#›</a:t>
            </a:fld>
            <a:endParaRPr lang="en-US"/>
          </a:p>
        </p:txBody>
      </p:sp>
    </p:spTree>
    <p:extLst>
      <p:ext uri="{BB962C8B-B14F-4D97-AF65-F5344CB8AC3E}">
        <p14:creationId xmlns:p14="http://schemas.microsoft.com/office/powerpoint/2010/main" val="3363666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a:t>
            </a:fld>
            <a:endParaRPr lang="en-US" dirty="0"/>
          </a:p>
        </p:txBody>
      </p:sp>
    </p:spTree>
    <p:extLst>
      <p:ext uri="{BB962C8B-B14F-4D97-AF65-F5344CB8AC3E}">
        <p14:creationId xmlns:p14="http://schemas.microsoft.com/office/powerpoint/2010/main" val="428075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baseline="0" dirty="0" smtClean="0"/>
              <a:t>Stable and responsive environments of relationships provide child with consistent, nurturing and protective interactions with adults that enhance their learning.  This helps them develop adaptive capacities that promote well-regulated stress response. These positive relationships can serve as social/emotional buffers. With sufficient levels of social emotional buffering, the stress response can be either positive (and actually build resilience), or tolerable (and result in no sustained changes, positive or negative). </a:t>
            </a:r>
          </a:p>
          <a:p>
            <a:endParaRPr lang="en-US" b="0" i="0" u="none" baseline="0" dirty="0" smtClean="0"/>
          </a:p>
          <a:p>
            <a:r>
              <a:rPr lang="en-US" b="0" i="0" u="none" baseline="0" dirty="0" smtClean="0"/>
              <a:t>With insufficient levels of social-emotional buffering, the physiologic stress response is prolonged and becomes toxic, resulting in potentially permanent alterations to the </a:t>
            </a:r>
            <a:r>
              <a:rPr lang="en-US" b="0" i="0" u="none" baseline="0" dirty="0" err="1" smtClean="0"/>
              <a:t>epigenome</a:t>
            </a:r>
            <a:r>
              <a:rPr lang="en-US" b="0" i="0" u="none" baseline="0" dirty="0" smtClean="0"/>
              <a:t>, brain structure, and behavior. </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10</a:t>
            </a:fld>
            <a:endParaRPr lang="en-US"/>
          </a:p>
        </p:txBody>
      </p:sp>
    </p:spTree>
    <p:extLst>
      <p:ext uri="{BB962C8B-B14F-4D97-AF65-F5344CB8AC3E}">
        <p14:creationId xmlns:p14="http://schemas.microsoft.com/office/powerpoint/2010/main" val="1652344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baseline="0" dirty="0" smtClean="0"/>
              <a:t>Children need safe places to play and learn. They need places that are free from toxins and fears so that they can explore without significant risk of harm. Families need places that support them in raising healthy children. In summary, children need environments that are prepared to nurture them.</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11</a:t>
            </a:fld>
            <a:endParaRPr lang="en-US"/>
          </a:p>
        </p:txBody>
      </p:sp>
    </p:spTree>
    <p:extLst>
      <p:ext uri="{BB962C8B-B14F-4D97-AF65-F5344CB8AC3E}">
        <p14:creationId xmlns:p14="http://schemas.microsoft.com/office/powerpoint/2010/main" val="289428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u="none" baseline="0" dirty="0" smtClean="0"/>
              <a:t>Early environments and experiences have an exceptionally strong influence on brain architecture. After most neural circuits in the brain have matured, their genetic plans and architecture can still be modified by experience, but the extent of these modifications tends be far more limited.  This means that what happens early has a unique advantage in shaping the architecture of developing brain circuits before they are fully mature and stabilized.</a:t>
            </a:r>
          </a:p>
          <a:p>
            <a:endParaRPr lang="en-US" b="0" i="0" u="none" baseline="0" dirty="0" smtClean="0"/>
          </a:p>
          <a:p>
            <a:r>
              <a:rPr lang="en-US" b="0" i="0" u="none" baseline="0" dirty="0" smtClean="0"/>
              <a:t>The science of pediatrics relies upon not just biology but also various health and development factors – and increasingly, the role of “ecology”, meaning the environments that child are raised in.  These all influence each others through the routes of neuroscience, life course sciences, and epigenetics.</a:t>
            </a:r>
          </a:p>
          <a:p>
            <a:endParaRPr lang="en-US" b="0" i="0" u="none" baseline="0" dirty="0" smtClean="0"/>
          </a:p>
          <a:p>
            <a:r>
              <a:rPr lang="en-US" baseline="0" dirty="0" smtClean="0"/>
              <a:t>This diagram was developed based on a number of sources including: </a:t>
            </a:r>
          </a:p>
          <a:p>
            <a:pPr lvl="0"/>
            <a:r>
              <a:rPr lang="en-US" sz="1200" kern="1200" dirty="0" err="1" smtClean="0">
                <a:solidFill>
                  <a:schemeClr val="tx1"/>
                </a:solidFill>
                <a:latin typeface="+mn-lt"/>
                <a:ea typeface="+mn-ea"/>
                <a:cs typeface="+mn-cs"/>
              </a:rPr>
              <a:t>Bronfenbrenner</a:t>
            </a:r>
            <a:r>
              <a:rPr lang="en-US" sz="1200" kern="1200" dirty="0" smtClean="0">
                <a:solidFill>
                  <a:schemeClr val="tx1"/>
                </a:solidFill>
                <a:latin typeface="+mn-lt"/>
                <a:ea typeface="+mn-ea"/>
                <a:cs typeface="+mn-cs"/>
              </a:rPr>
              <a:t> U. The Ecology of Human Development: Experiments by Nature and Design. Cambridge, MA: Harvard University Press; 1979.</a:t>
            </a:r>
          </a:p>
          <a:p>
            <a:pPr lvl="0"/>
            <a:r>
              <a:rPr lang="en-US" sz="1200" kern="1200" dirty="0" err="1" smtClean="0">
                <a:solidFill>
                  <a:schemeClr val="tx1"/>
                </a:solidFill>
                <a:latin typeface="+mn-lt"/>
                <a:ea typeface="+mn-ea"/>
                <a:cs typeface="+mn-cs"/>
              </a:rPr>
              <a:t>Sameroff</a:t>
            </a:r>
            <a:r>
              <a:rPr lang="en-US" sz="1200" kern="1200" dirty="0" smtClean="0">
                <a:solidFill>
                  <a:schemeClr val="tx1"/>
                </a:solidFill>
                <a:latin typeface="+mn-lt"/>
                <a:ea typeface="+mn-ea"/>
                <a:cs typeface="+mn-cs"/>
              </a:rPr>
              <a:t> A. A unified theory of development: a dialectic integration of nature and nurture. Child Dev. 2010;81(1):6–22.</a:t>
            </a:r>
          </a:p>
          <a:p>
            <a:r>
              <a:rPr lang="en-US" sz="1200" kern="1200" dirty="0" smtClean="0">
                <a:solidFill>
                  <a:schemeClr val="tx1"/>
                </a:solidFill>
                <a:latin typeface="+mn-lt"/>
                <a:ea typeface="+mn-ea"/>
                <a:cs typeface="+mn-cs"/>
              </a:rPr>
              <a:t>National Research Council, Institute of Medicine, Committee on Integrating the Science of Early Childhood Development; </a:t>
            </a:r>
            <a:r>
              <a:rPr lang="en-US" sz="1200" kern="1200" dirty="0" err="1" smtClean="0">
                <a:solidFill>
                  <a:schemeClr val="tx1"/>
                </a:solidFill>
                <a:latin typeface="+mn-lt"/>
                <a:ea typeface="+mn-ea"/>
                <a:cs typeface="+mn-cs"/>
              </a:rPr>
              <a:t>Shonkoff</a:t>
            </a:r>
            <a:r>
              <a:rPr lang="en-US" sz="1200" kern="1200" dirty="0" smtClean="0">
                <a:solidFill>
                  <a:schemeClr val="tx1"/>
                </a:solidFill>
                <a:latin typeface="+mn-lt"/>
                <a:ea typeface="+mn-ea"/>
                <a:cs typeface="+mn-cs"/>
              </a:rPr>
              <a:t> JP, Phillips D, eds. From Neurons to Neighborhoods: The Science of Early Childhood Development,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Washington DC, National Academies Press; 2000.</a:t>
            </a:r>
            <a:r>
              <a:rPr lang="en-US" dirty="0" smtClean="0"/>
              <a:t> </a:t>
            </a:r>
            <a:endParaRPr lang="en-US" baseline="0" dirty="0" smtClean="0"/>
          </a:p>
          <a:p>
            <a:endParaRPr lang="en-US" b="0" i="0" u="none" baseline="0" dirty="0" smtClean="0"/>
          </a:p>
          <a:p>
            <a:endParaRPr lang="en-US" b="0" i="0" u="none" baseline="0" dirty="0" smtClean="0"/>
          </a:p>
          <a:p>
            <a:endParaRPr lang="en-US" b="0" i="0" u="none" baseline="0" dirty="0" smtClean="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12</a:t>
            </a:fld>
            <a:endParaRPr lang="en-US"/>
          </a:p>
        </p:txBody>
      </p:sp>
    </p:spTree>
    <p:extLst>
      <p:ext uri="{BB962C8B-B14F-4D97-AF65-F5344CB8AC3E}">
        <p14:creationId xmlns:p14="http://schemas.microsoft.com/office/powerpoint/2010/main" val="783745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baseline="0" dirty="0" smtClean="0"/>
              <a:t>The interactive influences of genes and experience literally shape the architecture of the developing brain and the active ingredient is the “serve and return” nature of children’s engagement in relationships with their parents and other caregivers in their family and community.</a:t>
            </a:r>
          </a:p>
          <a:p>
            <a:endParaRPr lang="en-US" b="0" i="0" u="none" baseline="0" dirty="0" smtClean="0"/>
          </a:p>
          <a:p>
            <a:r>
              <a:rPr lang="en-US" b="0" i="0" u="none" baseline="0" dirty="0" smtClean="0"/>
              <a:t>[Note to Presenter: If there’s time, you can show the 1:43 Serve and Return video - http://developingchild.harvard.edu/resources/multimedia/videos/three_core_concepts/serve_and_return/] </a:t>
            </a:r>
          </a:p>
          <a:p>
            <a:endParaRPr lang="en-US" b="0" i="0" u="none" baseline="0" dirty="0" smtClean="0"/>
          </a:p>
          <a:p>
            <a:r>
              <a:rPr lang="en-US" b="0" i="0" u="none" baseline="0" dirty="0" smtClean="0"/>
              <a:t>Both brain architecture and developing abilities are built from the bottom up with simple circuits and skills providing scaffolding for more advanced circuits and skills over time.</a:t>
            </a:r>
          </a:p>
          <a:p>
            <a:endParaRPr lang="en-US" b="0" i="0" u="none" baseline="0" dirty="0" smtClean="0"/>
          </a:p>
          <a:p>
            <a:r>
              <a:rPr lang="en-US" b="0" i="0" u="none" baseline="0" dirty="0" smtClean="0"/>
              <a:t>Source: The Science of Early Child Development, The National Scientific Council on the Developing Child, 2007.</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13</a:t>
            </a:fld>
            <a:endParaRPr lang="en-US"/>
          </a:p>
        </p:txBody>
      </p:sp>
    </p:spTree>
    <p:extLst>
      <p:ext uri="{BB962C8B-B14F-4D97-AF65-F5344CB8AC3E}">
        <p14:creationId xmlns:p14="http://schemas.microsoft.com/office/powerpoint/2010/main" val="318644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Tox</a:t>
            </a:r>
            <a:r>
              <a:rPr lang="en-US" baseline="0" dirty="0" smtClean="0"/>
              <a:t>ic stress in early childhood also shapes the brain, but in a negative fashion.  Toxic stress is associated with persistent effects on the nervous system and stress hormone systems that can damage developing brain architecture and lead to lifelong problems in learning, behavior, as well as physical and mental health.</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14</a:t>
            </a:fld>
            <a:endParaRPr lang="en-US"/>
          </a:p>
        </p:txBody>
      </p:sp>
    </p:spTree>
    <p:extLst>
      <p:ext uri="{BB962C8B-B14F-4D97-AF65-F5344CB8AC3E}">
        <p14:creationId xmlns:p14="http://schemas.microsoft.com/office/powerpoint/2010/main" val="3474123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picture demonstrates how toxic stress (in this case, via extreme neglect) early in life can change physical brain architecture.</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15</a:t>
            </a:fld>
            <a:endParaRPr lang="en-US"/>
          </a:p>
        </p:txBody>
      </p:sp>
    </p:spTree>
    <p:extLst>
      <p:ext uri="{BB962C8B-B14F-4D97-AF65-F5344CB8AC3E}">
        <p14:creationId xmlns:p14="http://schemas.microsoft.com/office/powerpoint/2010/main" val="754296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Development</a:t>
            </a:r>
            <a:r>
              <a:rPr lang="en-US" baseline="0" dirty="0" smtClean="0"/>
              <a:t> results from an on-going, re-iterative and cumulative dance between nurture and nature.  Remember that not so long ago we used to think that we couldn’t really alter genetics within a single individual, but the evolving science of epigenetics has shown us that’s not always the case.</a:t>
            </a:r>
          </a:p>
          <a:p>
            <a:endParaRPr lang="en-US" baseline="0" dirty="0" smtClean="0"/>
          </a:p>
          <a:p>
            <a:r>
              <a:rPr lang="en-US" baseline="0" dirty="0" smtClean="0"/>
              <a:t>Creating the right conditions for early childhood development is likely to be more effective and less costly than addressing problems at a later age.  (Source: The Science of Early Childhood Development, The National Scientific Council on the Developing Child, 2007.)</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16</a:t>
            </a:fld>
            <a:endParaRPr lang="en-US"/>
          </a:p>
        </p:txBody>
      </p:sp>
    </p:spTree>
    <p:extLst>
      <p:ext uri="{BB962C8B-B14F-4D97-AF65-F5344CB8AC3E}">
        <p14:creationId xmlns:p14="http://schemas.microsoft.com/office/powerpoint/2010/main" val="1767613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EBCD is a multidisciplinary effort that should include,</a:t>
            </a:r>
            <a:r>
              <a:rPr lang="en-US" baseline="0" dirty="0" smtClean="0"/>
              <a:t> involve and collaborate with virtually any area that “touches” young children, the fact remains that health care providers are one of the few consistent, universal points of intersection with young children.</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17</a:t>
            </a:fld>
            <a:endParaRPr lang="en-US"/>
          </a:p>
        </p:txBody>
      </p:sp>
    </p:spTree>
    <p:extLst>
      <p:ext uri="{BB962C8B-B14F-4D97-AF65-F5344CB8AC3E}">
        <p14:creationId xmlns:p14="http://schemas.microsoft.com/office/powerpoint/2010/main" val="274760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AAP’s periodicity schedule for recommended preventive health</a:t>
            </a:r>
            <a:r>
              <a:rPr lang="en-US" baseline="0" dirty="0" smtClean="0"/>
              <a:t> care services provides several opportunities for primary care pediatricians to promote early brain development as well as assess for developmental, behavioral and social-emotional concerns.</a:t>
            </a:r>
            <a:endParaRPr lang="en-US" dirty="0" smtClean="0"/>
          </a:p>
          <a:p>
            <a:endParaRPr lang="en-US" dirty="0" smtClean="0"/>
          </a:p>
          <a:p>
            <a:r>
              <a:rPr lang="en-US" dirty="0" smtClean="0"/>
              <a:t>This graphic</a:t>
            </a:r>
            <a:r>
              <a:rPr lang="en-US" baseline="0" dirty="0" smtClean="0"/>
              <a:t> from the </a:t>
            </a:r>
            <a:r>
              <a:rPr lang="en-US" sz="1200" i="0" kern="1200" dirty="0" smtClean="0">
                <a:solidFill>
                  <a:schemeClr val="tx1"/>
                </a:solidFill>
                <a:latin typeface="+mn-lt"/>
                <a:ea typeface="+mn-ea"/>
                <a:cs typeface="+mn-cs"/>
              </a:rPr>
              <a:t>American Academy of Pediatrics, Committee on Practice and Ambulatory Medicine and Bright Futures Steering Committee’s </a:t>
            </a:r>
            <a:r>
              <a:rPr lang="en-US" sz="1200" i="1" kern="1200" dirty="0" smtClean="0">
                <a:solidFill>
                  <a:schemeClr val="tx1"/>
                </a:solidFill>
                <a:latin typeface="+mn-lt"/>
                <a:ea typeface="+mn-ea"/>
                <a:cs typeface="+mn-cs"/>
              </a:rPr>
              <a:t>recommendations for preventive pediatric health care shows some of </a:t>
            </a:r>
            <a:r>
              <a:rPr lang="en-US" sz="1200" i="0" kern="1200" dirty="0" smtClean="0">
                <a:solidFill>
                  <a:schemeClr val="tx1"/>
                </a:solidFill>
                <a:latin typeface="+mn-lt"/>
                <a:ea typeface="+mn-ea"/>
                <a:cs typeface="+mn-cs"/>
              </a:rPr>
              <a:t>the EBCD related items</a:t>
            </a:r>
            <a:r>
              <a:rPr lang="en-US" sz="1200" i="0" kern="1200" baseline="0" dirty="0" smtClean="0">
                <a:solidFill>
                  <a:schemeClr val="tx1"/>
                </a:solidFill>
                <a:latin typeface="+mn-lt"/>
                <a:ea typeface="+mn-ea"/>
                <a:cs typeface="+mn-cs"/>
              </a:rPr>
              <a:t> that are already taking place such as lead screening psychosocial and behavioral assessments etc.  </a:t>
            </a:r>
          </a:p>
          <a:p>
            <a:r>
              <a:rPr lang="en-US" sz="1200" i="0" kern="1200" dirty="0" smtClean="0">
                <a:solidFill>
                  <a:schemeClr val="tx1"/>
                </a:solidFill>
                <a:latin typeface="+mn-lt"/>
                <a:ea typeface="+mn-ea"/>
                <a:cs typeface="+mn-cs"/>
              </a:rPr>
              <a:t>Source: American Academy of Pediatrics, Committee on Practice and Ambulatory Medicine and Bright Futures Steering Committee. Recommendations for preventive pediatric health care. Pediatrics. 2007;120(6):1376</a:t>
            </a:r>
            <a:endParaRPr lang="en-US" i="0"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18</a:t>
            </a:fld>
            <a:endParaRPr lang="en-US"/>
          </a:p>
        </p:txBody>
      </p:sp>
    </p:spTree>
    <p:extLst>
      <p:ext uri="{BB962C8B-B14F-4D97-AF65-F5344CB8AC3E}">
        <p14:creationId xmlns:p14="http://schemas.microsoft.com/office/powerpoint/2010/main" val="619415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auto">
              <a:spcBef>
                <a:spcPts val="0"/>
              </a:spcBef>
              <a:spcAft>
                <a:spcPts val="0"/>
              </a:spcAft>
              <a:defRPr/>
            </a:pPr>
            <a:r>
              <a:rPr lang="en-US" sz="1800" b="1" dirty="0" smtClean="0">
                <a:solidFill>
                  <a:srgbClr val="7030A0"/>
                </a:solidFill>
                <a:latin typeface="+mn-lt"/>
              </a:rPr>
              <a:t>First</a:t>
            </a:r>
            <a:r>
              <a:rPr lang="en-US" sz="1800" b="1" dirty="0" smtClean="0">
                <a:solidFill>
                  <a:srgbClr val="925FA7"/>
                </a:solidFill>
                <a:latin typeface="+mn-lt"/>
              </a:rPr>
              <a:t> </a:t>
            </a:r>
            <a:r>
              <a:rPr lang="en-US" sz="1800" b="1" dirty="0" smtClean="0">
                <a:solidFill>
                  <a:schemeClr val="accent6">
                    <a:lumMod val="75000"/>
                  </a:schemeClr>
                </a:solidFill>
                <a:latin typeface="+mn-lt"/>
              </a:rPr>
              <a:t>1000</a:t>
            </a:r>
            <a:r>
              <a:rPr lang="en-US" sz="1800" b="1" dirty="0" smtClean="0">
                <a:solidFill>
                  <a:srgbClr val="925FA7"/>
                </a:solidFill>
                <a:latin typeface="+mn-lt"/>
              </a:rPr>
              <a:t> </a:t>
            </a:r>
            <a:r>
              <a:rPr lang="en-US" sz="1800" b="1" dirty="0" smtClean="0">
                <a:solidFill>
                  <a:srgbClr val="7030A0"/>
                </a:solidFill>
                <a:latin typeface="+mn-lt"/>
              </a:rPr>
              <a:t>days are not so much about what to </a:t>
            </a:r>
            <a:r>
              <a:rPr lang="en-US" sz="1800" b="1" dirty="0" smtClean="0">
                <a:solidFill>
                  <a:schemeClr val="accent6">
                    <a:lumMod val="75000"/>
                  </a:schemeClr>
                </a:solidFill>
                <a:latin typeface="+mn-lt"/>
              </a:rPr>
              <a:t>DO</a:t>
            </a:r>
            <a:r>
              <a:rPr lang="en-US" sz="1800" b="1" dirty="0" smtClean="0">
                <a:solidFill>
                  <a:srgbClr val="925FA7"/>
                </a:solidFill>
                <a:latin typeface="+mn-lt"/>
              </a:rPr>
              <a:t> …</a:t>
            </a:r>
          </a:p>
          <a:p>
            <a:pPr marL="457200" fontAlgn="auto">
              <a:spcBef>
                <a:spcPts val="0"/>
              </a:spcBef>
              <a:spcAft>
                <a:spcPts val="0"/>
              </a:spcAft>
              <a:defRPr/>
            </a:pPr>
            <a:r>
              <a:rPr lang="en-US" sz="1200" b="1" dirty="0" smtClean="0">
                <a:solidFill>
                  <a:schemeClr val="accent6">
                    <a:lumMod val="75000"/>
                  </a:schemeClr>
                </a:solidFill>
                <a:latin typeface="+mn-lt"/>
              </a:rPr>
              <a:t>Not</a:t>
            </a:r>
            <a:r>
              <a:rPr lang="en-US" sz="1200" b="1" dirty="0" smtClean="0">
                <a:solidFill>
                  <a:srgbClr val="925FA7"/>
                </a:solidFill>
                <a:latin typeface="+mn-lt"/>
              </a:rPr>
              <a:t> </a:t>
            </a:r>
            <a:r>
              <a:rPr lang="en-US" sz="1200" b="1" dirty="0" smtClean="0">
                <a:solidFill>
                  <a:srgbClr val="7030A0"/>
                </a:solidFill>
                <a:latin typeface="+mn-lt"/>
              </a:rPr>
              <a:t>ordering a specific </a:t>
            </a:r>
            <a:r>
              <a:rPr lang="en-US" sz="1200" b="1" dirty="0" err="1" smtClean="0">
                <a:solidFill>
                  <a:srgbClr val="7030A0"/>
                </a:solidFill>
                <a:latin typeface="+mn-lt"/>
              </a:rPr>
              <a:t>methylation</a:t>
            </a:r>
            <a:r>
              <a:rPr lang="en-US" sz="1200" b="1" dirty="0" smtClean="0">
                <a:solidFill>
                  <a:srgbClr val="7030A0"/>
                </a:solidFill>
                <a:latin typeface="+mn-lt"/>
              </a:rPr>
              <a:t> test</a:t>
            </a:r>
          </a:p>
          <a:p>
            <a:pPr marL="457200" fontAlgn="auto">
              <a:spcBef>
                <a:spcPts val="0"/>
              </a:spcBef>
              <a:spcAft>
                <a:spcPts val="0"/>
              </a:spcAft>
              <a:defRPr/>
            </a:pPr>
            <a:r>
              <a:rPr lang="en-US" sz="1200" b="1" dirty="0" smtClean="0">
                <a:solidFill>
                  <a:schemeClr val="accent6">
                    <a:lumMod val="75000"/>
                  </a:schemeClr>
                </a:solidFill>
                <a:latin typeface="+mn-lt"/>
              </a:rPr>
              <a:t>Not</a:t>
            </a:r>
            <a:r>
              <a:rPr lang="en-US" sz="1200" b="1" dirty="0" smtClean="0">
                <a:solidFill>
                  <a:srgbClr val="925FA7"/>
                </a:solidFill>
                <a:latin typeface="+mn-lt"/>
              </a:rPr>
              <a:t> </a:t>
            </a:r>
            <a:r>
              <a:rPr lang="en-US" sz="1200" b="1" dirty="0" smtClean="0">
                <a:solidFill>
                  <a:srgbClr val="7030A0"/>
                </a:solidFill>
                <a:latin typeface="+mn-lt"/>
              </a:rPr>
              <a:t>giving a specific standardized screen</a:t>
            </a:r>
          </a:p>
          <a:p>
            <a:pPr marL="457200" fontAlgn="auto">
              <a:spcBef>
                <a:spcPts val="0"/>
              </a:spcBef>
              <a:spcAft>
                <a:spcPts val="0"/>
              </a:spcAft>
              <a:defRPr/>
            </a:pPr>
            <a:r>
              <a:rPr lang="en-US" sz="1200" b="1" dirty="0" smtClean="0">
                <a:solidFill>
                  <a:schemeClr val="accent6">
                    <a:lumMod val="75000"/>
                  </a:schemeClr>
                </a:solidFill>
                <a:latin typeface="+mn-lt"/>
              </a:rPr>
              <a:t>Not</a:t>
            </a:r>
            <a:r>
              <a:rPr lang="en-US" sz="1200" b="1" dirty="0" smtClean="0">
                <a:solidFill>
                  <a:srgbClr val="925FA7"/>
                </a:solidFill>
                <a:latin typeface="+mn-lt"/>
              </a:rPr>
              <a:t> </a:t>
            </a:r>
            <a:r>
              <a:rPr lang="en-US" sz="1200" b="1" dirty="0" smtClean="0">
                <a:solidFill>
                  <a:srgbClr val="7030A0"/>
                </a:solidFill>
                <a:latin typeface="+mn-lt"/>
              </a:rPr>
              <a:t>referring to a specific resource</a:t>
            </a:r>
          </a:p>
          <a:p>
            <a:pPr marL="457200" fontAlgn="auto">
              <a:spcBef>
                <a:spcPts val="0"/>
              </a:spcBef>
              <a:spcAft>
                <a:spcPts val="0"/>
              </a:spcAft>
              <a:defRPr/>
            </a:pPr>
            <a:r>
              <a:rPr lang="en-US" sz="1200" b="1" dirty="0" smtClean="0">
                <a:solidFill>
                  <a:srgbClr val="7030A0"/>
                </a:solidFill>
                <a:latin typeface="+mn-lt"/>
              </a:rPr>
              <a:t>(although all of these may be appropriate)</a:t>
            </a:r>
          </a:p>
          <a:p>
            <a:pPr marL="457200" fontAlgn="auto">
              <a:spcBef>
                <a:spcPts val="0"/>
              </a:spcBef>
              <a:spcAft>
                <a:spcPts val="0"/>
              </a:spcAft>
              <a:defRPr/>
            </a:pPr>
            <a:endParaRPr lang="en-US" sz="1200" b="1" dirty="0" smtClean="0">
              <a:solidFill>
                <a:srgbClr val="7030A0"/>
              </a:solidFill>
              <a:latin typeface="+mn-lt"/>
            </a:endParaRPr>
          </a:p>
          <a:p>
            <a:pPr marL="457200" fontAlgn="auto">
              <a:spcBef>
                <a:spcPts val="0"/>
              </a:spcBef>
              <a:spcAft>
                <a:spcPts val="0"/>
              </a:spcAft>
              <a:defRPr/>
            </a:pPr>
            <a:r>
              <a:rPr lang="en-US" sz="1200" b="1" dirty="0" smtClean="0">
                <a:solidFill>
                  <a:srgbClr val="7030A0"/>
                </a:solidFill>
                <a:latin typeface="+mn-lt"/>
              </a:rPr>
              <a:t>It’s really about skilled, intentional observation and information-gathering, first and foremost.</a:t>
            </a:r>
          </a:p>
          <a:p>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19</a:t>
            </a:fld>
            <a:endParaRPr lang="en-US"/>
          </a:p>
        </p:txBody>
      </p:sp>
    </p:spTree>
    <p:extLst>
      <p:ext uri="{BB962C8B-B14F-4D97-AF65-F5344CB8AC3E}">
        <p14:creationId xmlns:p14="http://schemas.microsoft.com/office/powerpoint/2010/main" val="272843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390E1-ADFD-4E21-812E-127A6AB947C3}"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3030572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have things upside down and our system needs to change</a:t>
            </a:r>
          </a:p>
          <a:p>
            <a:pPr lvl="0"/>
            <a:r>
              <a:rPr lang="en-US" sz="1200" kern="1200" dirty="0" smtClean="0">
                <a:solidFill>
                  <a:schemeClr val="tx1"/>
                </a:solidFill>
                <a:effectLst/>
                <a:latin typeface="+mn-lt"/>
                <a:ea typeface="+mn-ea"/>
                <a:cs typeface="+mn-cs"/>
              </a:rPr>
              <a:t>To try and change things, we need to develop a shared vision</a:t>
            </a:r>
          </a:p>
          <a:p>
            <a:pPr lvl="0"/>
            <a:r>
              <a:rPr lang="en-US" sz="1200" kern="1200" dirty="0" smtClean="0">
                <a:solidFill>
                  <a:schemeClr val="tx1"/>
                </a:solidFill>
                <a:effectLst/>
                <a:latin typeface="+mn-lt"/>
                <a:ea typeface="+mn-ea"/>
                <a:cs typeface="+mn-cs"/>
              </a:rPr>
              <a:t>Pediatricians can’t do it alone – we need to partner with early education and child care, health departments, child protective services and others</a:t>
            </a:r>
          </a:p>
          <a:p>
            <a:pPr lvl="0"/>
            <a:r>
              <a:rPr lang="en-US" sz="1200" kern="1200" dirty="0" smtClean="0">
                <a:solidFill>
                  <a:schemeClr val="tx1"/>
                </a:solidFill>
                <a:effectLst/>
                <a:latin typeface="+mn-lt"/>
                <a:ea typeface="+mn-ea"/>
                <a:cs typeface="+mn-cs"/>
              </a:rPr>
              <a:t>However, we need to play a role at each level</a:t>
            </a:r>
          </a:p>
          <a:p>
            <a:pPr lvl="0"/>
            <a:r>
              <a:rPr lang="en-US" sz="1200" kern="1200" dirty="0" smtClean="0">
                <a:solidFill>
                  <a:schemeClr val="tx1"/>
                </a:solidFill>
                <a:effectLst/>
                <a:latin typeface="+mn-lt"/>
                <a:ea typeface="+mn-ea"/>
                <a:cs typeface="+mn-cs"/>
              </a:rPr>
              <a:t>How do we bring people together? (explanation of elephant)</a:t>
            </a:r>
          </a:p>
          <a:p>
            <a:r>
              <a:rPr lang="en-US" sz="1200" kern="1200" dirty="0" smtClean="0">
                <a:solidFill>
                  <a:schemeClr val="tx1"/>
                </a:solidFill>
                <a:effectLst/>
                <a:latin typeface="+mn-lt"/>
                <a:ea typeface="+mn-ea"/>
                <a:cs typeface="+mn-cs"/>
              </a:rPr>
              <a:t>Proverb – 3 blind men that experience an elephant</a:t>
            </a:r>
          </a:p>
          <a:p>
            <a:r>
              <a:rPr lang="en-US" sz="1200" kern="1200" dirty="0" smtClean="0">
                <a:solidFill>
                  <a:schemeClr val="tx1"/>
                </a:solidFill>
                <a:effectLst/>
                <a:latin typeface="+mn-lt"/>
                <a:ea typeface="+mn-ea"/>
                <a:cs typeface="+mn-cs"/>
              </a:rPr>
              <a:t>The first man says “An elephant is like a straw fan (he experienced the tail)</a:t>
            </a:r>
          </a:p>
          <a:p>
            <a:r>
              <a:rPr lang="en-US" sz="1200" kern="1200" dirty="0" smtClean="0">
                <a:solidFill>
                  <a:schemeClr val="tx1"/>
                </a:solidFill>
                <a:effectLst/>
                <a:latin typeface="+mn-lt"/>
                <a:ea typeface="+mn-ea"/>
                <a:cs typeface="+mn-cs"/>
              </a:rPr>
              <a:t>The second man says “No, an elephant is like a tree trunk (he experienced the legs)</a:t>
            </a:r>
          </a:p>
          <a:p>
            <a:r>
              <a:rPr lang="en-US" sz="1200" kern="1200" dirty="0" smtClean="0">
                <a:solidFill>
                  <a:schemeClr val="tx1"/>
                </a:solidFill>
                <a:effectLst/>
                <a:latin typeface="+mn-lt"/>
                <a:ea typeface="+mn-ea"/>
                <a:cs typeface="+mn-cs"/>
              </a:rPr>
              <a:t>The third man says “No, an elephant is like a snake (he experienced the trunk)</a:t>
            </a:r>
          </a:p>
          <a:p>
            <a:pPr lvl="0"/>
            <a:r>
              <a:rPr lang="en-US" sz="1200" kern="1200" smtClean="0">
                <a:solidFill>
                  <a:schemeClr val="tx1"/>
                </a:solidFill>
                <a:effectLst/>
                <a:latin typeface="+mn-lt"/>
                <a:ea typeface="+mn-ea"/>
                <a:cs typeface="+mn-cs"/>
              </a:rPr>
              <a:t>Childhood adversity is like this in that it is interpreted differently</a:t>
            </a:r>
          </a:p>
          <a:p>
            <a:endParaRPr lang="en-US"/>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20</a:t>
            </a:fld>
            <a:endParaRPr lang="en-US"/>
          </a:p>
        </p:txBody>
      </p:sp>
    </p:spTree>
    <p:extLst>
      <p:ext uri="{BB962C8B-B14F-4D97-AF65-F5344CB8AC3E}">
        <p14:creationId xmlns:p14="http://schemas.microsoft.com/office/powerpoint/2010/main" val="1363217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to say that if bad</a:t>
            </a:r>
            <a:r>
              <a:rPr lang="en-US" baseline="0" dirty="0" smtClean="0"/>
              <a:t> things happen there are necessarily long term negatives.</a:t>
            </a:r>
          </a:p>
          <a:p>
            <a:r>
              <a:rPr lang="en-US" baseline="0" dirty="0" smtClean="0"/>
              <a:t>Protective interventions such as</a:t>
            </a:r>
          </a:p>
          <a:p>
            <a:r>
              <a:rPr lang="en-US" baseline="0" dirty="0" smtClean="0"/>
              <a:t>Consistent supportive relationships with caring adults,</a:t>
            </a:r>
          </a:p>
          <a:p>
            <a:r>
              <a:rPr lang="en-US" baseline="0" dirty="0" smtClean="0"/>
              <a:t>Supportive environments, like high quality childcare and early intervention programs</a:t>
            </a:r>
          </a:p>
          <a:p>
            <a:r>
              <a:rPr lang="en-US" baseline="0" dirty="0" smtClean="0"/>
              <a:t>Can serve as buffers and mitigate or lesson the effects of adverse childhood experiences</a:t>
            </a:r>
          </a:p>
          <a:p>
            <a:endParaRPr lang="en-US" baseline="0" dirty="0" smtClean="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21</a:t>
            </a:fld>
            <a:endParaRPr lang="en-US" dirty="0"/>
          </a:p>
        </p:txBody>
      </p:sp>
    </p:spTree>
    <p:extLst>
      <p:ext uri="{BB962C8B-B14F-4D97-AF65-F5344CB8AC3E}">
        <p14:creationId xmlns:p14="http://schemas.microsoft.com/office/powerpoint/2010/main" val="4202874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asking clinicians</a:t>
            </a:r>
            <a:r>
              <a:rPr lang="en-US" baseline="0" dirty="0" smtClean="0"/>
              <a:t> to do something dramatically different or extended with the limited time they have with families.  Rather, we’re asking to change the “lens” to make the best use of that time to address priorities.</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22</a:t>
            </a:fld>
            <a:endParaRPr lang="en-US"/>
          </a:p>
        </p:txBody>
      </p:sp>
    </p:spTree>
    <p:extLst>
      <p:ext uri="{BB962C8B-B14F-4D97-AF65-F5344CB8AC3E}">
        <p14:creationId xmlns:p14="http://schemas.microsoft.com/office/powerpoint/2010/main" val="2597215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you do? Help promote the Five R’s of early childhood.</a:t>
            </a:r>
            <a:r>
              <a:rPr lang="en-US" baseline="0" dirty="0" smtClean="0"/>
              <a:t>  These may seem simple, but implementing these </a:t>
            </a:r>
            <a:r>
              <a:rPr lang="en-US" baseline="0" dirty="0" err="1" smtClean="0"/>
              <a:t>behaviours</a:t>
            </a:r>
            <a:r>
              <a:rPr lang="en-US" baseline="0" dirty="0" smtClean="0"/>
              <a:t> and approaches at home can have profound consequences for children’s lives.  For example, daily reading together and regular bedtime were two practices found in the most “successful” families in one study.  (Source (GIVE FULL CITE): The Millennium Cohort Study, 2010.)</a:t>
            </a:r>
            <a:endParaRPr lang="en-US"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23</a:t>
            </a:fld>
            <a:endParaRPr lang="en-US"/>
          </a:p>
        </p:txBody>
      </p:sp>
    </p:spTree>
    <p:extLst>
      <p:ext uri="{BB962C8B-B14F-4D97-AF65-F5344CB8AC3E}">
        <p14:creationId xmlns:p14="http://schemas.microsoft.com/office/powerpoint/2010/main" val="386302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390E1-ADFD-4E21-812E-127A6AB947C3}"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69588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390E1-ADFD-4E21-812E-127A6AB947C3}"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2677857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u="none" dirty="0" smtClean="0"/>
              <a:t>Work</a:t>
            </a:r>
            <a:r>
              <a:rPr lang="en-US" b="0" i="0" u="none" baseline="0" dirty="0" smtClean="0"/>
              <a:t> in neuroscience, molecular biology, and genomics tells us the following: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Before</a:t>
            </a:r>
            <a:r>
              <a:rPr lang="en-US" sz="1200" baseline="0" dirty="0" smtClean="0">
                <a:solidFill>
                  <a:srgbClr val="E46C0A"/>
                </a:solidFill>
                <a:latin typeface="Calibri" pitchFamily="34" charset="0"/>
              </a:rPr>
              <a:t> </a:t>
            </a:r>
            <a:r>
              <a:rPr lang="en-US" sz="1200" dirty="0" smtClean="0">
                <a:solidFill>
                  <a:srgbClr val="E46C0A"/>
                </a:solidFill>
                <a:latin typeface="Calibri" pitchFamily="34" charset="0"/>
              </a:rPr>
              <a:t>the age of 5. It takes less time, intensity and repetition to organize the developing</a:t>
            </a:r>
            <a:r>
              <a:rPr lang="en-US" sz="1200" baseline="0" dirty="0" smtClean="0">
                <a:solidFill>
                  <a:srgbClr val="E46C0A"/>
                </a:solidFill>
                <a:latin typeface="Calibri" pitchFamily="34" charset="0"/>
              </a:rPr>
              <a:t> neural systems than it does to reorganize already-developed neural systems</a:t>
            </a:r>
            <a:endParaRPr lang="en-US" sz="1200" dirty="0" smtClean="0">
              <a:solidFill>
                <a:srgbClr val="E46C0A"/>
              </a:solidFill>
              <a:latin typeface="Calibri"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Early relationships, environments, and experiences affect all aspects of a child’s development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Nurturing relationships with parents/caregivers in the early years are critical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The first 1000 days from pregnancy</a:t>
            </a:r>
            <a:r>
              <a:rPr lang="en-US" sz="1200" baseline="0" dirty="0" smtClean="0">
                <a:solidFill>
                  <a:srgbClr val="E46C0A"/>
                </a:solidFill>
                <a:latin typeface="Calibri" pitchFamily="34" charset="0"/>
              </a:rPr>
              <a:t> to 2 years is a time period that can have a profound impact on a child’s growth and development</a:t>
            </a:r>
            <a:endParaRPr lang="en-US" sz="1200" dirty="0" smtClean="0">
              <a:solidFill>
                <a:srgbClr val="E46C0A"/>
              </a:solidFill>
              <a:latin typeface="Calibri"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Toxic stress has a negative impact on a child’s development.</a:t>
            </a:r>
            <a:r>
              <a:rPr lang="en-US" sz="1200" baseline="0" dirty="0" smtClean="0">
                <a:solidFill>
                  <a:srgbClr val="E46C0A"/>
                </a:solidFill>
                <a:latin typeface="Calibri" pitchFamily="34" charset="0"/>
              </a:rPr>
              <a:t> Significant  adversity can produce physiological disruptions or biological “memories” that can undermine the development of the body’s stress response systems and affect the developing, brain, cardiovascular system, immune system and metabolic regulatory controls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Early interventions are critical for optimal life course outcomes</a:t>
            </a:r>
            <a:r>
              <a:rPr lang="en-US" sz="1200" baseline="0" dirty="0" smtClean="0">
                <a:solidFill>
                  <a:srgbClr val="E46C0A"/>
                </a:solidFill>
                <a:latin typeface="Calibri" pitchFamily="34" charset="0"/>
              </a:rPr>
              <a:t> because these physiological disruptions can persist far into adulthood and lead to lifelong impairments in both physical and mental health</a:t>
            </a: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endParaRPr lang="en-US" b="0" i="0" u="none" baseline="0" dirty="0" smtClean="0"/>
          </a:p>
          <a:p>
            <a:endParaRPr lang="en-US" b="0" i="0" u="none"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5</a:t>
            </a:fld>
            <a:endParaRPr lang="en-US" dirty="0"/>
          </a:p>
        </p:txBody>
      </p:sp>
    </p:spTree>
    <p:extLst>
      <p:ext uri="{BB962C8B-B14F-4D97-AF65-F5344CB8AC3E}">
        <p14:creationId xmlns:p14="http://schemas.microsoft.com/office/powerpoint/2010/main" val="144856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u="none" dirty="0" smtClean="0"/>
              <a:t>Work</a:t>
            </a:r>
            <a:r>
              <a:rPr lang="en-US" b="0" i="0" u="none" baseline="0" dirty="0" smtClean="0"/>
              <a:t> in neuroscience, molecular biology, and genomics tells us the following: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Before</a:t>
            </a:r>
            <a:r>
              <a:rPr lang="en-US" sz="1200" baseline="0" dirty="0" smtClean="0">
                <a:solidFill>
                  <a:srgbClr val="E46C0A"/>
                </a:solidFill>
                <a:latin typeface="Calibri" pitchFamily="34" charset="0"/>
              </a:rPr>
              <a:t> </a:t>
            </a:r>
            <a:r>
              <a:rPr lang="en-US" sz="1200" dirty="0" smtClean="0">
                <a:solidFill>
                  <a:srgbClr val="E46C0A"/>
                </a:solidFill>
                <a:latin typeface="Calibri" pitchFamily="34" charset="0"/>
              </a:rPr>
              <a:t>the age of 5. It takes less time, intensity and repetition to organize the developing</a:t>
            </a:r>
            <a:r>
              <a:rPr lang="en-US" sz="1200" baseline="0" dirty="0" smtClean="0">
                <a:solidFill>
                  <a:srgbClr val="E46C0A"/>
                </a:solidFill>
                <a:latin typeface="Calibri" pitchFamily="34" charset="0"/>
              </a:rPr>
              <a:t> neural systems than it does to reorganize already-developed neural systems</a:t>
            </a:r>
            <a:endParaRPr lang="en-US" sz="1200" dirty="0" smtClean="0">
              <a:solidFill>
                <a:srgbClr val="E46C0A"/>
              </a:solidFill>
              <a:latin typeface="Calibri"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Early relationships, environments, and experiences affect all aspects of a child’s development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Nurturing relationships with parents/caregivers in the early years are critical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The first 1000 days from pregnancy</a:t>
            </a:r>
            <a:r>
              <a:rPr lang="en-US" sz="1200" baseline="0" dirty="0" smtClean="0">
                <a:solidFill>
                  <a:srgbClr val="E46C0A"/>
                </a:solidFill>
                <a:latin typeface="Calibri" pitchFamily="34" charset="0"/>
              </a:rPr>
              <a:t> to 2 years is a time period that can have a profound impact on a child’s growth and development</a:t>
            </a:r>
            <a:endParaRPr lang="en-US" sz="1200" dirty="0" smtClean="0">
              <a:solidFill>
                <a:srgbClr val="E46C0A"/>
              </a:solidFill>
              <a:latin typeface="Calibri"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Toxic stress has a negative impact on a child’s development.</a:t>
            </a:r>
            <a:r>
              <a:rPr lang="en-US" sz="1200" baseline="0" dirty="0" smtClean="0">
                <a:solidFill>
                  <a:srgbClr val="E46C0A"/>
                </a:solidFill>
                <a:latin typeface="Calibri" pitchFamily="34" charset="0"/>
              </a:rPr>
              <a:t> Significant  adversity can produce physiological disruptions or biological “memories” that can undermine the development of the body’s stress response systems and affect the developing, brain, cardiovascular system, immune system and metabolic regulatory controls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Early interventions are critical for optimal life course outcomes</a:t>
            </a:r>
            <a:r>
              <a:rPr lang="en-US" sz="1200" baseline="0" dirty="0" smtClean="0">
                <a:solidFill>
                  <a:srgbClr val="E46C0A"/>
                </a:solidFill>
                <a:latin typeface="Calibri" pitchFamily="34" charset="0"/>
              </a:rPr>
              <a:t> because these physiological disruptions can persist far into adulthood and lead to lifelong impairments in both physical and mental health</a:t>
            </a: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endParaRPr lang="en-US" b="0" i="0" u="none" baseline="0" dirty="0" smtClean="0"/>
          </a:p>
          <a:p>
            <a:endParaRPr lang="en-US" b="0" i="0" u="none"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6</a:t>
            </a:fld>
            <a:endParaRPr lang="en-US" dirty="0"/>
          </a:p>
        </p:txBody>
      </p:sp>
    </p:spTree>
    <p:extLst>
      <p:ext uri="{BB962C8B-B14F-4D97-AF65-F5344CB8AC3E}">
        <p14:creationId xmlns:p14="http://schemas.microsoft.com/office/powerpoint/2010/main" val="250710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u="none" dirty="0" smtClean="0"/>
              <a:t>Work</a:t>
            </a:r>
            <a:r>
              <a:rPr lang="en-US" b="0" i="0" u="none" baseline="0" dirty="0" smtClean="0"/>
              <a:t> in neuroscience, molecular biology, and genomics tells us the following: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Before</a:t>
            </a:r>
            <a:r>
              <a:rPr lang="en-US" sz="1200" baseline="0" dirty="0" smtClean="0">
                <a:solidFill>
                  <a:srgbClr val="E46C0A"/>
                </a:solidFill>
                <a:latin typeface="Calibri" pitchFamily="34" charset="0"/>
              </a:rPr>
              <a:t> </a:t>
            </a:r>
            <a:r>
              <a:rPr lang="en-US" sz="1200" dirty="0" smtClean="0">
                <a:solidFill>
                  <a:srgbClr val="E46C0A"/>
                </a:solidFill>
                <a:latin typeface="Calibri" pitchFamily="34" charset="0"/>
              </a:rPr>
              <a:t>the age of 5. It takes less time, intensity and repetition to organize the developing</a:t>
            </a:r>
            <a:r>
              <a:rPr lang="en-US" sz="1200" baseline="0" dirty="0" smtClean="0">
                <a:solidFill>
                  <a:srgbClr val="E46C0A"/>
                </a:solidFill>
                <a:latin typeface="Calibri" pitchFamily="34" charset="0"/>
              </a:rPr>
              <a:t> neural systems than it does to reorganize already-developed neural systems</a:t>
            </a:r>
            <a:endParaRPr lang="en-US" sz="1200" dirty="0" smtClean="0">
              <a:solidFill>
                <a:srgbClr val="E46C0A"/>
              </a:solidFill>
              <a:latin typeface="Calibri"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Early relationships, environments, and experiences affect all aspects of a child’s development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Nurturing relationships with parents/caregivers in the early years are critical</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The first 1000 days from pregnancy</a:t>
            </a:r>
            <a:r>
              <a:rPr lang="en-US" sz="1200" baseline="0" dirty="0" smtClean="0">
                <a:solidFill>
                  <a:srgbClr val="E46C0A"/>
                </a:solidFill>
                <a:latin typeface="Calibri" pitchFamily="34" charset="0"/>
              </a:rPr>
              <a:t> to 2 years is a time period that can have a profound impact on a child’s growth and development</a:t>
            </a:r>
            <a:endParaRPr lang="en-US" sz="1200" dirty="0" smtClean="0">
              <a:solidFill>
                <a:srgbClr val="E46C0A"/>
              </a:solidFill>
              <a:latin typeface="Calibri"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Toxic stress has a negative impact on a child’s development.</a:t>
            </a:r>
            <a:r>
              <a:rPr lang="en-US" sz="1200" baseline="0" dirty="0" smtClean="0">
                <a:solidFill>
                  <a:srgbClr val="E46C0A"/>
                </a:solidFill>
                <a:latin typeface="Calibri" pitchFamily="34" charset="0"/>
              </a:rPr>
              <a:t> Significant  adversity can produce physiological disruptions or biological “memories” that can undermine the development of the body’s stress response systems and affect the developing, brain, cardiovascular system, immune system and metabolic regulatory controls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solidFill>
                  <a:srgbClr val="E46C0A"/>
                </a:solidFill>
                <a:latin typeface="Calibri" pitchFamily="34" charset="0"/>
              </a:rPr>
              <a:t>Early interventions are critical for optimal life course outcomes</a:t>
            </a:r>
            <a:r>
              <a:rPr lang="en-US" sz="1200" baseline="0" dirty="0" smtClean="0">
                <a:solidFill>
                  <a:srgbClr val="E46C0A"/>
                </a:solidFill>
                <a:latin typeface="Calibri" pitchFamily="34" charset="0"/>
              </a:rPr>
              <a:t> because these physiological disruptions can persist far into adulthood and lead to lifelong impairments in both physical and mental health</a:t>
            </a: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E46C0A"/>
              </a:solidFill>
              <a:latin typeface="Calibri" pitchFamily="34" charset="0"/>
            </a:endParaRPr>
          </a:p>
          <a:p>
            <a:endParaRPr lang="en-US" b="0" i="0" u="none" baseline="0" dirty="0" smtClean="0"/>
          </a:p>
          <a:p>
            <a:endParaRPr lang="en-US" b="0" i="0" u="none"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7</a:t>
            </a:fld>
            <a:endParaRPr lang="en-US" dirty="0"/>
          </a:p>
        </p:txBody>
      </p:sp>
    </p:spTree>
    <p:extLst>
      <p:ext uri="{BB962C8B-B14F-4D97-AF65-F5344CB8AC3E}">
        <p14:creationId xmlns:p14="http://schemas.microsoft.com/office/powerpoint/2010/main" val="193996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u="none" dirty="0" smtClean="0"/>
              <a:t>But</a:t>
            </a:r>
            <a:r>
              <a:rPr lang="en-US" b="0" i="0" u="none" baseline="0" dirty="0" smtClean="0"/>
              <a:t> we know that t</a:t>
            </a:r>
            <a:r>
              <a:rPr lang="en-US" b="0" i="0" u="none" dirty="0" smtClean="0"/>
              <a:t>he architecture of the brain depends on the mutual</a:t>
            </a:r>
            <a:r>
              <a:rPr lang="en-US" b="0" i="0" u="none" baseline="0" dirty="0" smtClean="0"/>
              <a:t> influences of the following:</a:t>
            </a:r>
          </a:p>
          <a:p>
            <a:endParaRPr lang="en-US" b="0" i="0" u="none" baseline="0" dirty="0" smtClean="0"/>
          </a:p>
          <a:p>
            <a:r>
              <a:rPr lang="en-US" b="1" i="0" u="none" baseline="0" dirty="0" smtClean="0"/>
              <a:t>Genetics</a:t>
            </a:r>
            <a:r>
              <a:rPr lang="en-US" b="0" i="0" u="none" baseline="0" dirty="0" smtClean="0"/>
              <a:t>: Genetics supply a basic plan for brain development. It provides the structure for the brain’s architecture and supplies the means for interconnecting nerve cells within and across circuits.</a:t>
            </a:r>
          </a:p>
          <a:p>
            <a:endParaRPr lang="en-US" b="1" i="0" u="none" baseline="0" dirty="0" smtClean="0"/>
          </a:p>
          <a:p>
            <a:r>
              <a:rPr lang="en-US" b="1" i="0" u="none" baseline="0" dirty="0" smtClean="0"/>
              <a:t>Environment</a:t>
            </a:r>
            <a:r>
              <a:rPr lang="en-US" b="0" i="0" u="none" baseline="0" dirty="0" smtClean="0"/>
              <a:t>:  The environment that the brain has to develop in has a profound influence in shaping the capacity of the brain. This begins prenatally with brains needing an abundant supply of nutrients. An adverse prenatal environment can actually alter the genetic plans.</a:t>
            </a:r>
          </a:p>
          <a:p>
            <a:endParaRPr lang="en-US" b="1" i="0" u="none" baseline="0" dirty="0" smtClean="0"/>
          </a:p>
          <a:p>
            <a:r>
              <a:rPr lang="en-US" b="1" i="0" u="none" baseline="0" dirty="0" smtClean="0"/>
              <a:t>Experience</a:t>
            </a:r>
            <a:r>
              <a:rPr lang="en-US" b="0" i="0" u="none" baseline="0" dirty="0" smtClean="0"/>
              <a:t>: Experience refers to the interaction the child has with his or her environment. Healthy and stimulating experience results in brain architecture that is able to operate at its full genetic potential.  You can have genetics present and environment present, but if interaction with that environment is prevented, the brain will not benefit.</a:t>
            </a:r>
          </a:p>
          <a:p>
            <a:endParaRPr lang="en-US" b="0" i="0" u="none" baseline="0" dirty="0" smtClean="0"/>
          </a:p>
          <a:p>
            <a:r>
              <a:rPr lang="en-US" b="0" i="0" u="none" baseline="0" dirty="0" smtClean="0"/>
              <a:t>Persistent adversity, also referred to as toxic stress, leads to weak brain architecture with impaired capabilities.</a:t>
            </a:r>
            <a:endParaRPr lang="en-US" b="0" i="0" u="none" dirty="0"/>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8</a:t>
            </a:fld>
            <a:endParaRPr lang="en-US" dirty="0"/>
          </a:p>
        </p:txBody>
      </p:sp>
    </p:spTree>
    <p:extLst>
      <p:ext uri="{BB962C8B-B14F-4D97-AF65-F5344CB8AC3E}">
        <p14:creationId xmlns:p14="http://schemas.microsoft.com/office/powerpoint/2010/main" val="288708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u="none" baseline="0" dirty="0" smtClean="0"/>
              <a:t>The biology of health explains how experiences and environmental influences interact with genetic predispositions which result in various combinations of physiological adaptation and disruption that can affect lifelong health, mental well-being, learning and behaviors. This highlights the importance of understanding and addressing the early childhood origins of lifelong illness and disability.</a:t>
            </a:r>
          </a:p>
          <a:p>
            <a:r>
              <a:rPr lang="en-US" b="0" i="0" u="none" baseline="0" dirty="0" smtClean="0"/>
              <a:t>The foundations of health are three domains that provide a context within which the early roots of physical and mental well-being are nourished. These are:</a:t>
            </a:r>
          </a:p>
          <a:p>
            <a:endParaRPr lang="en-US" b="0" i="0" u="none" baseline="0" dirty="0" smtClean="0"/>
          </a:p>
          <a:p>
            <a:pPr marL="171450" indent="-171450">
              <a:buFont typeface="Arial" panose="020B0604020202020204" pitchFamily="34" charset="0"/>
              <a:buChar char="•"/>
            </a:pPr>
            <a:r>
              <a:rPr lang="en-US" b="0" i="0" u="none" baseline="0" dirty="0" smtClean="0"/>
              <a:t>A stable and responsive environment of relationships</a:t>
            </a:r>
          </a:p>
          <a:p>
            <a:pPr marL="171450" indent="-171450">
              <a:buFont typeface="Arial" panose="020B0604020202020204" pitchFamily="34" charset="0"/>
              <a:buChar char="•"/>
            </a:pPr>
            <a:r>
              <a:rPr lang="en-US" b="0" i="0" u="none" baseline="0" dirty="0" smtClean="0"/>
              <a:t>Safe and supportive physical, chemical and built environments</a:t>
            </a:r>
          </a:p>
          <a:p>
            <a:pPr marL="171450" indent="-171450">
              <a:buFont typeface="Arial" panose="020B0604020202020204" pitchFamily="34" charset="0"/>
              <a:buChar char="•"/>
            </a:pPr>
            <a:r>
              <a:rPr lang="en-US" b="0" i="0" u="none" baseline="0" dirty="0" smtClean="0"/>
              <a:t>Appropriate nutrition</a:t>
            </a:r>
          </a:p>
          <a:p>
            <a:endParaRPr lang="en-US" b="0" i="0" u="none" baseline="0" dirty="0" smtClean="0"/>
          </a:p>
          <a:p>
            <a:r>
              <a:rPr lang="en-US" b="0" i="0" u="none" baseline="0" dirty="0" smtClean="0"/>
              <a:t>The first 1000 days, as noted earlier is a window of opportunity that can greatly influence later health and the ability to grow and learn. Helping build a strong foundation in the first 1,000 days is key to building better brains and futures.</a:t>
            </a:r>
          </a:p>
        </p:txBody>
      </p:sp>
      <p:sp>
        <p:nvSpPr>
          <p:cNvPr id="4" name="Slide Number Placeholder 3"/>
          <p:cNvSpPr>
            <a:spLocks noGrp="1"/>
          </p:cNvSpPr>
          <p:nvPr>
            <p:ph type="sldNum" sz="quarter" idx="10"/>
          </p:nvPr>
        </p:nvSpPr>
        <p:spPr/>
        <p:txBody>
          <a:bodyPr/>
          <a:lstStyle/>
          <a:p>
            <a:pPr>
              <a:defRPr/>
            </a:pPr>
            <a:fld id="{9DFF3042-2655-40EC-9B7C-5BD38B85C31C}" type="slidenum">
              <a:rPr lang="en-US" smtClean="0"/>
              <a:pPr>
                <a:defRPr/>
              </a:pPr>
              <a:t>9</a:t>
            </a:fld>
            <a:endParaRPr lang="en-US" dirty="0"/>
          </a:p>
        </p:txBody>
      </p:sp>
    </p:spTree>
    <p:extLst>
      <p:ext uri="{BB962C8B-B14F-4D97-AF65-F5344CB8AC3E}">
        <p14:creationId xmlns:p14="http://schemas.microsoft.com/office/powerpoint/2010/main" val="37612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en-US" sz="4400" kern="1200" baseline="0" dirty="0" smtClean="0">
                <a:solidFill>
                  <a:srgbClr val="925FA7"/>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lang="en-US" sz="3200" kern="1200" dirty="0" smtClean="0">
                <a:solidFill>
                  <a:schemeClr val="accent6">
                    <a:lumMod val="7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04A4FD0-DE49-42F6-8290-09699EF95501}" type="datetimeFigureOut">
              <a:rPr lang="en-US"/>
              <a:pPr>
                <a:defRPr/>
              </a:pPr>
              <a:t>4/28/2014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67F0451-AB33-4B52-AB68-1C97DFEFEF2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1958037-4146-4612-984C-71F481139366}" type="datetimeFigureOut">
              <a:rPr lang="en-US"/>
              <a:pPr>
                <a:defRPr/>
              </a:pPr>
              <a:t>4/28/2014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FF33E6C-19E3-4C2D-9737-449DF811D5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89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7" name="Text Placeholder 2"/>
          <p:cNvSpPr>
            <a:spLocks noGrp="1"/>
          </p:cNvSpPr>
          <p:nvPr>
            <p:ph type="body" idx="1"/>
          </p:nvPr>
        </p:nvSpPr>
        <p:spPr bwMode="auto">
          <a:xfrm>
            <a:off x="457200" y="18986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78054" y="76200"/>
            <a:ext cx="2358492" cy="908050"/>
          </a:xfrm>
          <a:prstGeom prst="rect">
            <a:avLst/>
          </a:prstGeom>
          <a:noFill/>
          <a:ln w="9525">
            <a:noFill/>
            <a:miter lim="800000"/>
            <a:headEnd/>
            <a:tailEnd/>
          </a:ln>
        </p:spPr>
      </p:pic>
      <p:cxnSp>
        <p:nvCxnSpPr>
          <p:cNvPr id="6" name="Straight Connector 5"/>
          <p:cNvCxnSpPr/>
          <p:nvPr userDrawn="1"/>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pic>
        <p:nvPicPr>
          <p:cNvPr id="1030" name="Picture 3" descr="C:\Users\jfaletti\Desktop\Logo\AAPBlackTrans.png"/>
          <p:cNvPicPr>
            <a:picLocks noChangeAspect="1" noChangeArrowheads="1"/>
          </p:cNvPicPr>
          <p:nvPr userDrawn="1"/>
        </p:nvPicPr>
        <p:blipFill>
          <a:blip r:embed="rId14"/>
          <a:srcRect/>
          <a:stretch>
            <a:fillRect/>
          </a:stretch>
        </p:blipFill>
        <p:spPr bwMode="auto">
          <a:xfrm>
            <a:off x="6396038" y="6238875"/>
            <a:ext cx="2438400" cy="371475"/>
          </a:xfrm>
          <a:prstGeom prst="rect">
            <a:avLst/>
          </a:prstGeom>
          <a:noFill/>
          <a:ln w="9525">
            <a:noFill/>
            <a:miter lim="800000"/>
            <a:headEnd/>
            <a:tailEnd/>
          </a:ln>
        </p:spPr>
      </p:pic>
      <p:cxnSp>
        <p:nvCxnSpPr>
          <p:cNvPr id="8" name="Straight Connector 7"/>
          <p:cNvCxnSpPr/>
          <p:nvPr userDrawn="1"/>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61" r:id="rId4"/>
    <p:sldLayoutId id="2147483662"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rgbClr val="925FA7"/>
          </a:solidFill>
          <a:latin typeface="+mj-lt"/>
          <a:ea typeface="+mj-ea"/>
          <a:cs typeface="+mj-cs"/>
        </a:defRPr>
      </a:lvl1pPr>
      <a:lvl2pPr algn="ctr" rtl="0" eaLnBrk="0" fontAlgn="base" hangingPunct="0">
        <a:spcBef>
          <a:spcPct val="0"/>
        </a:spcBef>
        <a:spcAft>
          <a:spcPct val="0"/>
        </a:spcAft>
        <a:defRPr sz="4400">
          <a:solidFill>
            <a:srgbClr val="925FA7"/>
          </a:solidFill>
          <a:latin typeface="Calibri" pitchFamily="34" charset="0"/>
        </a:defRPr>
      </a:lvl2pPr>
      <a:lvl3pPr algn="ctr" rtl="0" eaLnBrk="0" fontAlgn="base" hangingPunct="0">
        <a:spcBef>
          <a:spcPct val="0"/>
        </a:spcBef>
        <a:spcAft>
          <a:spcPct val="0"/>
        </a:spcAft>
        <a:defRPr sz="4400">
          <a:solidFill>
            <a:srgbClr val="925FA7"/>
          </a:solidFill>
          <a:latin typeface="Calibri" pitchFamily="34" charset="0"/>
        </a:defRPr>
      </a:lvl3pPr>
      <a:lvl4pPr algn="ctr" rtl="0" eaLnBrk="0" fontAlgn="base" hangingPunct="0">
        <a:spcBef>
          <a:spcPct val="0"/>
        </a:spcBef>
        <a:spcAft>
          <a:spcPct val="0"/>
        </a:spcAft>
        <a:defRPr sz="4400">
          <a:solidFill>
            <a:srgbClr val="925FA7"/>
          </a:solidFill>
          <a:latin typeface="Calibri" pitchFamily="34" charset="0"/>
        </a:defRPr>
      </a:lvl4pPr>
      <a:lvl5pPr algn="ctr" rtl="0" eaLnBrk="0" fontAlgn="base" hangingPunct="0">
        <a:spcBef>
          <a:spcPct val="0"/>
        </a:spcBef>
        <a:spcAft>
          <a:spcPct val="0"/>
        </a:spcAft>
        <a:defRPr sz="4400">
          <a:solidFill>
            <a:srgbClr val="925FA7"/>
          </a:solidFill>
          <a:latin typeface="Calibri" pitchFamily="34" charset="0"/>
        </a:defRPr>
      </a:lvl5pPr>
      <a:lvl6pPr marL="457200" algn="ctr" rtl="0" fontAlgn="base">
        <a:spcBef>
          <a:spcPct val="0"/>
        </a:spcBef>
        <a:spcAft>
          <a:spcPct val="0"/>
        </a:spcAft>
        <a:defRPr sz="4400">
          <a:solidFill>
            <a:srgbClr val="925FA7"/>
          </a:solidFill>
          <a:latin typeface="Calibri" pitchFamily="34" charset="0"/>
        </a:defRPr>
      </a:lvl6pPr>
      <a:lvl7pPr marL="914400" algn="ctr" rtl="0" fontAlgn="base">
        <a:spcBef>
          <a:spcPct val="0"/>
        </a:spcBef>
        <a:spcAft>
          <a:spcPct val="0"/>
        </a:spcAft>
        <a:defRPr sz="4400">
          <a:solidFill>
            <a:srgbClr val="925FA7"/>
          </a:solidFill>
          <a:latin typeface="Calibri" pitchFamily="34" charset="0"/>
        </a:defRPr>
      </a:lvl7pPr>
      <a:lvl8pPr marL="1371600" algn="ctr" rtl="0" fontAlgn="base">
        <a:spcBef>
          <a:spcPct val="0"/>
        </a:spcBef>
        <a:spcAft>
          <a:spcPct val="0"/>
        </a:spcAft>
        <a:defRPr sz="4400">
          <a:solidFill>
            <a:srgbClr val="925FA7"/>
          </a:solidFill>
          <a:latin typeface="Calibri" pitchFamily="34" charset="0"/>
        </a:defRPr>
      </a:lvl8pPr>
      <a:lvl9pPr marL="1828800" algn="ctr" rtl="0" fontAlgn="base">
        <a:spcBef>
          <a:spcPct val="0"/>
        </a:spcBef>
        <a:spcAft>
          <a:spcPct val="0"/>
        </a:spcAft>
        <a:defRPr sz="4400">
          <a:solidFill>
            <a:srgbClr val="925FA7"/>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E46C0A"/>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E46C0A"/>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E46C0A"/>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E46C0A"/>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E46C0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5.wmf"/><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GbSp88PBe9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p:txBody>
          <a:bodyPr/>
          <a:lstStyle/>
          <a:p>
            <a:pPr eaLnBrk="1" hangingPunct="1"/>
            <a:r>
              <a:rPr lang="en-US" sz="4800" b="1" dirty="0" smtClean="0">
                <a:solidFill>
                  <a:srgbClr val="7030A0"/>
                </a:solidFill>
              </a:rPr>
              <a:t>Building Better Brains:</a:t>
            </a:r>
            <a:br>
              <a:rPr lang="en-US" sz="4800" b="1" dirty="0" smtClean="0">
                <a:solidFill>
                  <a:srgbClr val="7030A0"/>
                </a:solidFill>
              </a:rPr>
            </a:br>
            <a:r>
              <a:rPr lang="en-US" sz="4800" b="1" dirty="0" smtClean="0">
                <a:solidFill>
                  <a:srgbClr val="7030A0"/>
                </a:solidFill>
              </a:rPr>
              <a:t>The Core Story of Early Brain and Child Development (EBCD)</a:t>
            </a:r>
          </a:p>
        </p:txBody>
      </p:sp>
      <p:sp>
        <p:nvSpPr>
          <p:cNvPr id="16387" name="Subtitle 2"/>
          <p:cNvSpPr txBox="1">
            <a:spLocks/>
          </p:cNvSpPr>
          <p:nvPr/>
        </p:nvSpPr>
        <p:spPr bwMode="auto">
          <a:xfrm>
            <a:off x="533400" y="4800600"/>
            <a:ext cx="7543800" cy="1524000"/>
          </a:xfrm>
          <a:prstGeom prst="rect">
            <a:avLst/>
          </a:prstGeom>
          <a:noFill/>
          <a:ln w="9525">
            <a:noFill/>
            <a:miter lim="800000"/>
            <a:headEnd/>
            <a:tailEnd/>
          </a:ln>
        </p:spPr>
        <p:txBody>
          <a:bodyPr/>
          <a:lstStyle/>
          <a:p>
            <a:pPr algn="ctr">
              <a:spcBef>
                <a:spcPct val="20000"/>
              </a:spcBef>
              <a:buFont typeface="Arial" charset="0"/>
              <a:buNone/>
            </a:pPr>
            <a:r>
              <a:rPr lang="en-US" sz="1600" i="1" dirty="0" smtClean="0">
                <a:solidFill>
                  <a:srgbClr val="E46C0A"/>
                </a:solidFill>
                <a:latin typeface="Calibri" pitchFamily="34" charset="0"/>
              </a:rPr>
              <a:t>Material developed by the Early Brain and Child Development Leadership Workgroup</a:t>
            </a:r>
          </a:p>
          <a:p>
            <a:pPr algn="ctr">
              <a:spcBef>
                <a:spcPct val="20000"/>
              </a:spcBef>
              <a:buFont typeface="Arial" charset="0"/>
              <a:buNone/>
            </a:pPr>
            <a:r>
              <a:rPr lang="en-US" dirty="0" smtClean="0">
                <a:solidFill>
                  <a:srgbClr val="E46C0A"/>
                </a:solidFill>
                <a:latin typeface="Calibri" pitchFamily="34" charset="0"/>
              </a:rPr>
              <a:t>A program of the American Academy of Pediatrics</a:t>
            </a:r>
            <a:endParaRPr lang="en-US" dirty="0">
              <a:solidFill>
                <a:srgbClr val="E46C0A"/>
              </a:solidFill>
              <a:latin typeface="Calibri" pitchFamily="34" charset="0"/>
            </a:endParaRPr>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Stable </a:t>
            </a:r>
            <a:r>
              <a:rPr lang="en-US" b="1" dirty="0" smtClean="0">
                <a:solidFill>
                  <a:srgbClr val="7030A0"/>
                </a:solidFill>
                <a:latin typeface="Calibri" pitchFamily="34" charset="0"/>
              </a:rPr>
              <a:t>and </a:t>
            </a:r>
            <a:r>
              <a:rPr lang="en-US" b="1" dirty="0">
                <a:solidFill>
                  <a:srgbClr val="7030A0"/>
                </a:solidFill>
                <a:latin typeface="Calibri" pitchFamily="34" charset="0"/>
              </a:rPr>
              <a:t>Responsive </a:t>
            </a:r>
            <a:r>
              <a:rPr lang="en-US" b="1" dirty="0" smtClean="0">
                <a:solidFill>
                  <a:srgbClr val="7030A0"/>
                </a:solidFill>
                <a:latin typeface="Calibri" pitchFamily="34" charset="0"/>
              </a:rPr>
              <a:t>Environments</a:t>
            </a:r>
            <a:endParaRPr lang="en-US" dirty="0">
              <a:solidFill>
                <a:srgbClr val="7030A0"/>
              </a:solidFill>
            </a:endParaRPr>
          </a:p>
        </p:txBody>
      </p:sp>
      <p:sp>
        <p:nvSpPr>
          <p:cNvPr id="3" name="Content Placeholder 2"/>
          <p:cNvSpPr>
            <a:spLocks noGrp="1"/>
          </p:cNvSpPr>
          <p:nvPr>
            <p:ph idx="1"/>
          </p:nvPr>
        </p:nvSpPr>
        <p:spPr/>
        <p:txBody>
          <a:bodyPr/>
          <a:lstStyle/>
          <a:p>
            <a:pPr>
              <a:buFont typeface="Arial"/>
              <a:buChar char="•"/>
            </a:pPr>
            <a:r>
              <a:rPr lang="en-US" dirty="0">
                <a:latin typeface="Calibri" pitchFamily="34" charset="0"/>
              </a:rPr>
              <a:t>Provide consistent, nurturing and protective interactions with </a:t>
            </a:r>
            <a:r>
              <a:rPr lang="en-US" dirty="0" smtClean="0">
                <a:latin typeface="Calibri" pitchFamily="34" charset="0"/>
              </a:rPr>
              <a:t>adults</a:t>
            </a:r>
          </a:p>
          <a:p>
            <a:pPr>
              <a:buFont typeface="Arial"/>
              <a:buChar char="•"/>
            </a:pPr>
            <a:r>
              <a:rPr lang="en-US" dirty="0" smtClean="0">
                <a:latin typeface="Calibri" pitchFamily="34" charset="0"/>
              </a:rPr>
              <a:t>Positive </a:t>
            </a:r>
            <a:r>
              <a:rPr lang="en-US" dirty="0">
                <a:latin typeface="Calibri" pitchFamily="34" charset="0"/>
              </a:rPr>
              <a:t>relationships can serve as social-emotional buffers</a:t>
            </a:r>
          </a:p>
          <a:p>
            <a:endParaRPr lang="en-US" sz="1100" dirty="0">
              <a:latin typeface="Calibri" pitchFamily="34" charset="0"/>
            </a:endParaRPr>
          </a:p>
          <a:p>
            <a:endParaRPr lang="en-US" sz="1100" dirty="0">
              <a:latin typeface="Calibri" pitchFamily="34" charset="0"/>
            </a:endParaRPr>
          </a:p>
          <a:p>
            <a:endParaRPr lang="en-US" sz="1100" dirty="0">
              <a:latin typeface="Calibri" pitchFamily="34" charset="0"/>
            </a:endParaRPr>
          </a:p>
          <a:p>
            <a:pPr marL="0" indent="0">
              <a:buNone/>
            </a:pPr>
            <a:endParaRPr lang="en-US" sz="1100" i="1" dirty="0" smtClean="0">
              <a:latin typeface="Calibri" pitchFamily="34" charset="0"/>
            </a:endParaRPr>
          </a:p>
          <a:p>
            <a:pPr marL="0" indent="0">
              <a:buNone/>
            </a:pPr>
            <a:endParaRPr lang="en-US" sz="1100" i="1" dirty="0">
              <a:latin typeface="Calibri" pitchFamily="34" charset="0"/>
            </a:endParaRPr>
          </a:p>
          <a:p>
            <a:pPr marL="0" indent="0">
              <a:buNone/>
            </a:pPr>
            <a:endParaRPr lang="en-US" sz="1100" i="1" dirty="0" smtClean="0">
              <a:latin typeface="Calibri" pitchFamily="34" charset="0"/>
            </a:endParaRPr>
          </a:p>
          <a:p>
            <a:pPr marL="0" indent="0">
              <a:buNone/>
            </a:pPr>
            <a:endParaRPr lang="en-US" sz="1100" i="1" dirty="0">
              <a:latin typeface="Calibri" pitchFamily="34" charset="0"/>
            </a:endParaRPr>
          </a:p>
          <a:p>
            <a:pPr marL="0" indent="0">
              <a:buNone/>
            </a:pPr>
            <a:endParaRPr lang="en-US" sz="1100" i="1" dirty="0" smtClean="0">
              <a:latin typeface="Calibri" pitchFamily="34" charset="0"/>
            </a:endParaRPr>
          </a:p>
          <a:p>
            <a:pPr marL="0" indent="0">
              <a:buNone/>
            </a:pPr>
            <a:endParaRPr lang="en-US" sz="1100" i="1" dirty="0" smtClean="0">
              <a:latin typeface="Calibri" pitchFamily="34" charset="0"/>
            </a:endParaRPr>
          </a:p>
          <a:p>
            <a:pPr marL="0" indent="0">
              <a:buNone/>
            </a:pPr>
            <a:endParaRPr lang="en-US" sz="1100" i="1" dirty="0">
              <a:latin typeface="Calibri" pitchFamily="34" charset="0"/>
            </a:endParaRPr>
          </a:p>
          <a:p>
            <a:pPr marL="0" indent="0">
              <a:buNone/>
            </a:pPr>
            <a:endParaRPr lang="en-US" dirty="0"/>
          </a:p>
        </p:txBody>
      </p:sp>
      <p:sp>
        <p:nvSpPr>
          <p:cNvPr id="7" name="Rectangle 6"/>
          <p:cNvSpPr/>
          <p:nvPr/>
        </p:nvSpPr>
        <p:spPr>
          <a:xfrm>
            <a:off x="193288" y="6258584"/>
            <a:ext cx="3978974" cy="276999"/>
          </a:xfrm>
          <a:prstGeom prst="rect">
            <a:avLst/>
          </a:prstGeom>
        </p:spPr>
        <p:txBody>
          <a:bodyPr wrap="none">
            <a:spAutoFit/>
          </a:bodyPr>
          <a:lstStyle/>
          <a:p>
            <a:pPr lvl="0" eaLnBrk="0" hangingPunct="0">
              <a:spcBef>
                <a:spcPct val="20000"/>
              </a:spcBef>
            </a:pPr>
            <a:r>
              <a:rPr lang="en-US" sz="1200" dirty="0">
                <a:solidFill>
                  <a:srgbClr val="E46C0A"/>
                </a:solidFill>
                <a:latin typeface="Calibri" pitchFamily="34" charset="0"/>
              </a:rPr>
              <a:t>Source: Center on the Developing Child at Harvard University</a:t>
            </a:r>
            <a:endParaRPr lang="en-US" sz="1200" dirty="0">
              <a:solidFill>
                <a:srgbClr val="E46C0A"/>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2050" name="Picture 2" descr="C:\Users\jfaletti\Downloads\MP9004464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962400"/>
            <a:ext cx="2834035" cy="18893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a:solidFill>
                  <a:srgbClr val="7030A0"/>
                </a:solidFill>
                <a:latin typeface="Calibri" pitchFamily="34" charset="0"/>
              </a:rPr>
              <a:t>Safe </a:t>
            </a:r>
            <a:r>
              <a:rPr lang="en-US" b="1" dirty="0" smtClean="0">
                <a:solidFill>
                  <a:srgbClr val="7030A0"/>
                </a:solidFill>
                <a:latin typeface="Calibri" pitchFamily="34" charset="0"/>
              </a:rPr>
              <a:t>and </a:t>
            </a:r>
            <a:r>
              <a:rPr lang="en-US" b="1" dirty="0">
                <a:solidFill>
                  <a:srgbClr val="7030A0"/>
                </a:solidFill>
                <a:latin typeface="Calibri" pitchFamily="34" charset="0"/>
              </a:rPr>
              <a:t>Supportive  </a:t>
            </a:r>
            <a:br>
              <a:rPr lang="en-US" b="1" dirty="0">
                <a:solidFill>
                  <a:srgbClr val="7030A0"/>
                </a:solidFill>
                <a:latin typeface="Calibri" pitchFamily="34" charset="0"/>
              </a:rPr>
            </a:br>
            <a:r>
              <a:rPr lang="en-US" b="1" dirty="0">
                <a:solidFill>
                  <a:srgbClr val="7030A0"/>
                </a:solidFill>
                <a:latin typeface="Calibri" pitchFamily="34" charset="0"/>
              </a:rPr>
              <a:t>Physical </a:t>
            </a:r>
            <a:r>
              <a:rPr lang="en-US" b="1" dirty="0" smtClean="0">
                <a:solidFill>
                  <a:srgbClr val="7030A0"/>
                </a:solidFill>
                <a:latin typeface="Calibri" pitchFamily="34" charset="0"/>
              </a:rPr>
              <a:t>Environments</a:t>
            </a:r>
            <a:endParaRPr lang="en-US" dirty="0">
              <a:solidFill>
                <a:srgbClr val="7030A0"/>
              </a:solidFill>
            </a:endParaRPr>
          </a:p>
        </p:txBody>
      </p:sp>
      <p:sp>
        <p:nvSpPr>
          <p:cNvPr id="3" name="Content Placeholder 2"/>
          <p:cNvSpPr>
            <a:spLocks noGrp="1"/>
          </p:cNvSpPr>
          <p:nvPr>
            <p:ph idx="1"/>
          </p:nvPr>
        </p:nvSpPr>
        <p:spPr/>
        <p:txBody>
          <a:bodyPr/>
          <a:lstStyle/>
          <a:p>
            <a:pPr>
              <a:buFont typeface="Arial"/>
              <a:buChar char="•"/>
            </a:pPr>
            <a:r>
              <a:rPr lang="en-US" dirty="0">
                <a:latin typeface="Calibri" pitchFamily="34" charset="0"/>
              </a:rPr>
              <a:t>Safe places to learn</a:t>
            </a:r>
          </a:p>
          <a:p>
            <a:pPr>
              <a:buFont typeface="Arial"/>
              <a:buChar char="•"/>
            </a:pPr>
            <a:r>
              <a:rPr lang="en-US" dirty="0">
                <a:latin typeface="Calibri" pitchFamily="34" charset="0"/>
              </a:rPr>
              <a:t>Places free of toxins</a:t>
            </a:r>
          </a:p>
          <a:p>
            <a:pPr>
              <a:buFont typeface="Arial"/>
              <a:buChar char="•"/>
            </a:pPr>
            <a:r>
              <a:rPr lang="en-US" dirty="0">
                <a:latin typeface="Calibri" pitchFamily="34" charset="0"/>
              </a:rPr>
              <a:t>Places that support families</a:t>
            </a:r>
          </a:p>
          <a:p>
            <a:endParaRPr lang="en-US" sz="1100" dirty="0">
              <a:latin typeface="Calibri" pitchFamily="34" charset="0"/>
            </a:endParaRPr>
          </a:p>
          <a:p>
            <a:endParaRPr lang="en-US" sz="1100" dirty="0">
              <a:latin typeface="Calibri" pitchFamily="34" charset="0"/>
            </a:endParaRPr>
          </a:p>
          <a:p>
            <a:endParaRPr lang="en-US" sz="1100" dirty="0">
              <a:latin typeface="Calibri" pitchFamily="34" charset="0"/>
            </a:endParaRPr>
          </a:p>
          <a:p>
            <a:endParaRPr lang="en-US" sz="1100" dirty="0">
              <a:latin typeface="Calibri" pitchFamily="34" charset="0"/>
            </a:endParaRPr>
          </a:p>
          <a:p>
            <a:pPr marL="0" indent="0">
              <a:buNone/>
            </a:pPr>
            <a:endParaRPr lang="en-US" sz="1100" dirty="0" smtClean="0">
              <a:latin typeface="Calibri" pitchFamily="34" charset="0"/>
            </a:endParaRPr>
          </a:p>
          <a:p>
            <a:pPr marL="0" indent="0">
              <a:buNone/>
            </a:pPr>
            <a:endParaRPr lang="en-US" sz="1100" i="1" dirty="0">
              <a:latin typeface="Calibri" pitchFamily="34" charset="0"/>
            </a:endParaRPr>
          </a:p>
          <a:p>
            <a:pPr marL="0" indent="0">
              <a:buNone/>
            </a:pPr>
            <a:endParaRPr lang="en-US" sz="1100" i="1" dirty="0" smtClean="0">
              <a:latin typeface="Calibri" pitchFamily="34" charset="0"/>
            </a:endParaRPr>
          </a:p>
          <a:p>
            <a:pPr marL="0" indent="0">
              <a:buNone/>
            </a:pPr>
            <a:endParaRPr lang="en-US" sz="1100" i="1" dirty="0">
              <a:latin typeface="Calibri" pitchFamily="34" charset="0"/>
            </a:endParaRPr>
          </a:p>
          <a:p>
            <a:pPr marL="0" indent="0">
              <a:buNone/>
            </a:pPr>
            <a:endParaRPr lang="en-US" sz="1100" i="1" dirty="0" smtClean="0">
              <a:latin typeface="Calibri" pitchFamily="34" charset="0"/>
            </a:endParaRPr>
          </a:p>
          <a:p>
            <a:pPr marL="0" indent="0">
              <a:buNone/>
            </a:pPr>
            <a:endParaRPr lang="en-US" sz="1100" i="1" dirty="0">
              <a:latin typeface="Calibri" pitchFamily="34" charset="0"/>
            </a:endParaRPr>
          </a:p>
          <a:p>
            <a:pPr marL="0" indent="0">
              <a:buNone/>
            </a:pPr>
            <a:endParaRPr lang="en-US" sz="1100" i="1" dirty="0" smtClean="0">
              <a:latin typeface="Calibri" pitchFamily="34" charset="0"/>
            </a:endParaRPr>
          </a:p>
          <a:p>
            <a:pPr marL="0" indent="0">
              <a:buNone/>
            </a:pPr>
            <a:endParaRPr lang="en-US" sz="1100" i="1" dirty="0">
              <a:latin typeface="Calibri" pitchFamily="34" charset="0"/>
            </a:endParaRPr>
          </a:p>
        </p:txBody>
      </p:sp>
      <p:sp>
        <p:nvSpPr>
          <p:cNvPr id="7" name="Rectangle 6"/>
          <p:cNvSpPr/>
          <p:nvPr/>
        </p:nvSpPr>
        <p:spPr>
          <a:xfrm>
            <a:off x="152400" y="6276202"/>
            <a:ext cx="3978974" cy="276999"/>
          </a:xfrm>
          <a:prstGeom prst="rect">
            <a:avLst/>
          </a:prstGeom>
        </p:spPr>
        <p:txBody>
          <a:bodyPr wrap="none">
            <a:spAutoFit/>
          </a:bodyPr>
          <a:lstStyle/>
          <a:p>
            <a:pPr lvl="0" eaLnBrk="0" hangingPunct="0">
              <a:spcBef>
                <a:spcPct val="20000"/>
              </a:spcBef>
            </a:pPr>
            <a:r>
              <a:rPr lang="en-US" sz="1200" dirty="0">
                <a:solidFill>
                  <a:srgbClr val="E46C0A"/>
                </a:solidFill>
                <a:latin typeface="Calibri" pitchFamily="34" charset="0"/>
              </a:rPr>
              <a:t>Source: Center on the Developing Child at Harvard University</a:t>
            </a:r>
            <a:endParaRPr lang="en-US" sz="1200" dirty="0">
              <a:solidFill>
                <a:srgbClr val="E46C0A"/>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astedGraphic-1.pdf"/>
          <p:cNvPicPr>
            <a:picLocks noChangeAspect="1"/>
          </p:cNvPicPr>
          <p:nvPr/>
        </p:nvPicPr>
        <p:blipFill rotWithShape="1">
          <a:blip r:embed="rId3"/>
          <a:srcRect b="16930"/>
          <a:stretch/>
        </p:blipFill>
        <p:spPr>
          <a:xfrm>
            <a:off x="1219200" y="1796663"/>
            <a:ext cx="6583927" cy="4680337"/>
          </a:xfrm>
          <a:prstGeom prst="rect">
            <a:avLst/>
          </a:prstGeom>
          <a:ln>
            <a:noFill/>
          </a:ln>
          <a:effectLst/>
        </p:spPr>
      </p:pic>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200" b="1" dirty="0">
                <a:solidFill>
                  <a:srgbClr val="7030A0"/>
                </a:solidFill>
                <a:latin typeface="Calibri" pitchFamily="34" charset="0"/>
              </a:rPr>
              <a:t>What shapes the developing brain</a:t>
            </a:r>
            <a:r>
              <a:rPr lang="en-US" sz="4200" b="1" dirty="0" smtClean="0">
                <a:solidFill>
                  <a:srgbClr val="7030A0"/>
                </a:solidFill>
                <a:latin typeface="Calibri" pitchFamily="34" charset="0"/>
              </a:rPr>
              <a:t>?</a:t>
            </a:r>
            <a:endParaRPr lang="en-US" sz="4200"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Shaping the Capacity of the </a:t>
            </a:r>
            <a:r>
              <a:rPr lang="en-US" b="1" dirty="0" smtClean="0">
                <a:solidFill>
                  <a:srgbClr val="7030A0"/>
                </a:solidFill>
                <a:latin typeface="Calibri" pitchFamily="34" charset="0"/>
              </a:rPr>
              <a:t>Brain</a:t>
            </a:r>
            <a:endParaRPr lang="en-US" dirty="0">
              <a:solidFill>
                <a:srgbClr val="7030A0"/>
              </a:solidFill>
            </a:endParaRPr>
          </a:p>
        </p:txBody>
      </p:sp>
      <p:sp>
        <p:nvSpPr>
          <p:cNvPr id="3" name="Content Placeholder 2"/>
          <p:cNvSpPr>
            <a:spLocks noGrp="1"/>
          </p:cNvSpPr>
          <p:nvPr>
            <p:ph idx="1"/>
          </p:nvPr>
        </p:nvSpPr>
        <p:spPr/>
        <p:txBody>
          <a:bodyPr/>
          <a:lstStyle/>
          <a:p>
            <a:pPr>
              <a:buFont typeface="Arial"/>
              <a:buChar char="•"/>
            </a:pPr>
            <a:r>
              <a:rPr lang="en-US" dirty="0">
                <a:latin typeface="Calibri" pitchFamily="34" charset="0"/>
              </a:rPr>
              <a:t>The interactive influences of genes and experiences shape the architecture of the developing brain</a:t>
            </a:r>
          </a:p>
          <a:p>
            <a:endParaRPr lang="en-US" sz="900" dirty="0">
              <a:latin typeface="Calibri" pitchFamily="34" charset="0"/>
            </a:endParaRPr>
          </a:p>
          <a:p>
            <a:pPr>
              <a:buFont typeface="Arial"/>
              <a:buChar char="•"/>
            </a:pPr>
            <a:r>
              <a:rPr lang="en-US" dirty="0">
                <a:latin typeface="Calibri" pitchFamily="34" charset="0"/>
              </a:rPr>
              <a:t>Brains are built from the bottom </a:t>
            </a:r>
            <a:r>
              <a:rPr lang="en-US" dirty="0" smtClean="0">
                <a:latin typeface="Calibri" pitchFamily="34" charset="0"/>
              </a:rPr>
              <a:t>up</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Text Box 4"/>
          <p:cNvSpPr txBox="1">
            <a:spLocks noChangeArrowheads="1"/>
          </p:cNvSpPr>
          <p:nvPr/>
        </p:nvSpPr>
        <p:spPr bwMode="auto">
          <a:xfrm>
            <a:off x="1371600" y="533400"/>
            <a:ext cx="6629400" cy="366713"/>
          </a:xfrm>
          <a:prstGeom prst="rect">
            <a:avLst/>
          </a:prstGeom>
          <a:noFill/>
          <a:ln w="9525">
            <a:noFill/>
            <a:miter lim="800000"/>
            <a:headEnd/>
            <a:tailEnd/>
          </a:ln>
        </p:spPr>
        <p:txBody>
          <a:bodyPr>
            <a:spAutoFit/>
          </a:bodyPr>
          <a:lstStyle/>
          <a:p>
            <a:pPr>
              <a:spcBef>
                <a:spcPct val="50000"/>
              </a:spcBef>
            </a:pPr>
            <a:endParaRPr lang="en-US">
              <a:solidFill>
                <a:srgbClr val="000000"/>
              </a:solidFill>
              <a:latin typeface="Garamond" pitchFamily="18" charset="0"/>
            </a:endParaRPr>
          </a:p>
        </p:txBody>
      </p:sp>
      <p:sp>
        <p:nvSpPr>
          <p:cNvPr id="5" name="Text Box 3"/>
          <p:cNvSpPr txBox="1">
            <a:spLocks noChangeArrowheads="1"/>
          </p:cNvSpPr>
          <p:nvPr/>
        </p:nvSpPr>
        <p:spPr bwMode="auto">
          <a:xfrm>
            <a:off x="2362200" y="1671638"/>
            <a:ext cx="3962400" cy="485775"/>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2800" b="1">
                <a:solidFill>
                  <a:srgbClr val="A50021"/>
                </a:solidFill>
                <a:latin typeface="Franklin Gothic Medium" pitchFamily="34" charset="0"/>
              </a:rPr>
              <a:t>TOXIC</a:t>
            </a:r>
            <a:r>
              <a:rPr lang="en-US" sz="2800">
                <a:latin typeface="Franklin Gothic Medium" pitchFamily="34" charset="0"/>
              </a:rPr>
              <a:t>  STRESS</a:t>
            </a:r>
          </a:p>
        </p:txBody>
      </p:sp>
      <p:sp>
        <p:nvSpPr>
          <p:cNvPr id="6" name="Text Box 4"/>
          <p:cNvSpPr txBox="1">
            <a:spLocks noChangeArrowheads="1"/>
          </p:cNvSpPr>
          <p:nvPr/>
        </p:nvSpPr>
        <p:spPr bwMode="auto">
          <a:xfrm>
            <a:off x="4648200" y="3173413"/>
            <a:ext cx="4191000" cy="1422400"/>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3200">
                <a:latin typeface="Franklin Gothic Medium" pitchFamily="34" charset="0"/>
              </a:rPr>
              <a:t>Chronic “fight or flight;”      cortisol / norepinephrine</a:t>
            </a:r>
          </a:p>
        </p:txBody>
      </p:sp>
      <p:sp>
        <p:nvSpPr>
          <p:cNvPr id="7" name="Text Box 5"/>
          <p:cNvSpPr txBox="1">
            <a:spLocks noChangeArrowheads="1"/>
          </p:cNvSpPr>
          <p:nvPr/>
        </p:nvSpPr>
        <p:spPr bwMode="auto">
          <a:xfrm>
            <a:off x="2590800" y="5272088"/>
            <a:ext cx="3581400" cy="977900"/>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3200">
                <a:latin typeface="Franklin Gothic Medium" pitchFamily="34" charset="0"/>
              </a:rPr>
              <a:t>Changes in Brain Architecture</a:t>
            </a:r>
          </a:p>
        </p:txBody>
      </p:sp>
      <p:sp>
        <p:nvSpPr>
          <p:cNvPr id="8" name="Text Box 6"/>
          <p:cNvSpPr txBox="1">
            <a:spLocks noChangeArrowheads="1"/>
          </p:cNvSpPr>
          <p:nvPr/>
        </p:nvSpPr>
        <p:spPr bwMode="auto">
          <a:xfrm>
            <a:off x="76200" y="3173413"/>
            <a:ext cx="4267200" cy="1422400"/>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3200">
                <a:latin typeface="Franklin Gothic Medium" pitchFamily="34" charset="0"/>
              </a:rPr>
              <a:t>Hyper-responsive stress response;   calm/coping</a:t>
            </a:r>
          </a:p>
        </p:txBody>
      </p:sp>
      <p:sp>
        <p:nvSpPr>
          <p:cNvPr id="9" name="AutoShape 7"/>
          <p:cNvSpPr>
            <a:spLocks noChangeArrowheads="1"/>
          </p:cNvSpPr>
          <p:nvPr/>
        </p:nvSpPr>
        <p:spPr bwMode="auto">
          <a:xfrm rot="5400000">
            <a:off x="6705600" y="1824038"/>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0" name="AutoShape 8"/>
          <p:cNvSpPr>
            <a:spLocks noChangeArrowheads="1"/>
          </p:cNvSpPr>
          <p:nvPr/>
        </p:nvSpPr>
        <p:spPr bwMode="auto">
          <a:xfrm rot="10800000">
            <a:off x="6553200" y="4930775"/>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1" name="AutoShape 9"/>
          <p:cNvSpPr>
            <a:spLocks noChangeArrowheads="1"/>
          </p:cNvSpPr>
          <p:nvPr/>
        </p:nvSpPr>
        <p:spPr bwMode="auto">
          <a:xfrm rot="-5400000">
            <a:off x="838200" y="4854575"/>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2" name="AutoShape 10"/>
          <p:cNvSpPr>
            <a:spLocks noChangeArrowheads="1"/>
          </p:cNvSpPr>
          <p:nvPr/>
        </p:nvSpPr>
        <p:spPr bwMode="auto">
          <a:xfrm>
            <a:off x="914400" y="1595438"/>
            <a:ext cx="1295400" cy="1143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7030A0"/>
          </a:solidFill>
          <a:ln w="9525">
            <a:solidFill>
              <a:schemeClr val="tx1"/>
            </a:solidFill>
            <a:miter lim="800000"/>
            <a:headEnd/>
            <a:tailEnd/>
          </a:ln>
        </p:spPr>
        <p:txBody>
          <a:bodyPr wrap="none" anchor="ctr"/>
          <a:lstStyle/>
          <a:p>
            <a:endParaRPr lang="en-US"/>
          </a:p>
        </p:txBody>
      </p:sp>
      <p:sp>
        <p:nvSpPr>
          <p:cNvPr id="13" name="AutoShape 11"/>
          <p:cNvSpPr>
            <a:spLocks noChangeArrowheads="1"/>
          </p:cNvSpPr>
          <p:nvPr/>
        </p:nvSpPr>
        <p:spPr bwMode="auto">
          <a:xfrm>
            <a:off x="609600" y="4087813"/>
            <a:ext cx="457200" cy="508000"/>
          </a:xfrm>
          <a:prstGeom prst="downArrow">
            <a:avLst>
              <a:gd name="adj1" fmla="val 50000"/>
              <a:gd name="adj2" fmla="val 50046"/>
            </a:avLst>
          </a:prstGeom>
          <a:solidFill>
            <a:schemeClr val="accent6">
              <a:lumMod val="75000"/>
            </a:schemeClr>
          </a:solidFill>
          <a:ln w="9525">
            <a:solidFill>
              <a:schemeClr val="accent6">
                <a:lumMod val="75000"/>
              </a:schemeClr>
            </a:solidFill>
            <a:miter lim="800000"/>
            <a:headEnd/>
            <a:tailEnd/>
          </a:ln>
        </p:spPr>
        <p:txBody>
          <a:bodyPr vert="eaVert" wrap="none" anchor="ctr"/>
          <a:lstStyle/>
          <a:p>
            <a:pPr fontAlgn="auto">
              <a:spcBef>
                <a:spcPts val="0"/>
              </a:spcBef>
              <a:spcAft>
                <a:spcPts val="0"/>
              </a:spcAft>
              <a:defRPr/>
            </a:pPr>
            <a:endParaRPr lang="en-US">
              <a:solidFill>
                <a:srgbClr val="C00000"/>
              </a:solidFill>
              <a:latin typeface="Franklin Gothic Medium" pitchFamily="34" charset="0"/>
            </a:endParaRPr>
          </a:p>
        </p:txBody>
      </p:sp>
      <p:sp>
        <p:nvSpPr>
          <p:cNvPr id="14" name="Text Box 12"/>
          <p:cNvSpPr txBox="1">
            <a:spLocks noChangeArrowheads="1"/>
          </p:cNvSpPr>
          <p:nvPr/>
        </p:nvSpPr>
        <p:spPr bwMode="auto">
          <a:xfrm>
            <a:off x="2362200" y="1671638"/>
            <a:ext cx="3962400" cy="485775"/>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r>
              <a:rPr lang="en-US" sz="2800">
                <a:latin typeface="Franklin Gothic Medium" pitchFamily="34" charset="0"/>
              </a:rPr>
              <a:t>CHILDHOOD STRESS</a:t>
            </a:r>
          </a:p>
        </p:txBody>
      </p:sp>
      <p:sp>
        <p:nvSpPr>
          <p:cNvPr id="15" name="AutoShape 11"/>
          <p:cNvSpPr>
            <a:spLocks noChangeArrowheads="1"/>
          </p:cNvSpPr>
          <p:nvPr/>
        </p:nvSpPr>
        <p:spPr bwMode="auto">
          <a:xfrm rot="10800000">
            <a:off x="6324600" y="3581400"/>
            <a:ext cx="457200" cy="506413"/>
          </a:xfrm>
          <a:prstGeom prst="downArrow">
            <a:avLst>
              <a:gd name="adj1" fmla="val 50000"/>
              <a:gd name="adj2" fmla="val 49890"/>
            </a:avLst>
          </a:prstGeom>
          <a:solidFill>
            <a:schemeClr val="accent6">
              <a:lumMod val="75000"/>
            </a:schemeClr>
          </a:solidFill>
          <a:ln w="9525">
            <a:solidFill>
              <a:schemeClr val="accent6">
                <a:lumMod val="75000"/>
              </a:schemeClr>
            </a:solidFill>
            <a:miter lim="800000"/>
            <a:headEnd/>
            <a:tailEnd/>
          </a:ln>
        </p:spPr>
        <p:txBody>
          <a:bodyPr vert="eaVert" wrap="none" anchor="ctr"/>
          <a:lstStyle/>
          <a:p>
            <a:pPr fontAlgn="auto">
              <a:spcBef>
                <a:spcPts val="0"/>
              </a:spcBef>
              <a:spcAft>
                <a:spcPts val="0"/>
              </a:spcAft>
              <a:defRPr/>
            </a:pPr>
            <a:endParaRPr lang="en-US">
              <a:solidFill>
                <a:srgbClr val="C00000"/>
              </a:solidFill>
              <a:latin typeface="Franklin Gothic Medium" pitchFamily="34" charset="0"/>
            </a:endParaRPr>
          </a:p>
        </p:txBody>
      </p:sp>
      <p:cxnSp>
        <p:nvCxnSpPr>
          <p:cNvPr id="16" name="Straight Connector 1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81000"/>
            <a:ext cx="8229600" cy="1143000"/>
          </a:xfrm>
        </p:spPr>
        <p:txBody>
          <a:bodyPr/>
          <a:lstStyle/>
          <a:p>
            <a:r>
              <a:rPr lang="en-US" b="1" dirty="0">
                <a:solidFill>
                  <a:srgbClr val="7030A0"/>
                </a:solidFill>
                <a:latin typeface="Calibri" pitchFamily="34" charset="0"/>
              </a:rPr>
              <a:t>Early </a:t>
            </a:r>
            <a:r>
              <a:rPr lang="en-US" b="1" dirty="0" smtClean="0">
                <a:solidFill>
                  <a:srgbClr val="7030A0"/>
                </a:solidFill>
                <a:latin typeface="Calibri" pitchFamily="34" charset="0"/>
              </a:rPr>
              <a:t>Stress</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ppt_x"/>
                                          </p:val>
                                        </p:tav>
                                        <p:tav tm="100000">
                                          <p:val>
                                            <p:strVal val="#ppt_x"/>
                                          </p:val>
                                        </p:tav>
                                      </p:tavLst>
                                    </p:anim>
                                    <p:anim calcmode="lin" valueType="num">
                                      <p:cBhvr additive="base">
                                        <p:cTn id="36" dur="10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ppt_x"/>
                                          </p:val>
                                        </p:tav>
                                        <p:tav tm="100000">
                                          <p:val>
                                            <p:strVal val="#ppt_x"/>
                                          </p:val>
                                        </p:tav>
                                      </p:tavLst>
                                    </p:anim>
                                    <p:anim calcmode="lin" valueType="num">
                                      <p:cBhvr additive="base">
                                        <p:cTn id="4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1000" fill="hold"/>
                                        <p:tgtEl>
                                          <p:spTgt spid="12"/>
                                        </p:tgtEl>
                                        <p:attrNameLst>
                                          <p:attrName>ppt_x</p:attrName>
                                        </p:attrNameLst>
                                      </p:cBhvr>
                                      <p:tavLst>
                                        <p:tav tm="0">
                                          <p:val>
                                            <p:strVal val="0-#ppt_w/2"/>
                                          </p:val>
                                        </p:tav>
                                        <p:tav tm="100000">
                                          <p:val>
                                            <p:strVal val="#ppt_x"/>
                                          </p:val>
                                        </p:tav>
                                      </p:tavLst>
                                    </p:anim>
                                    <p:anim calcmode="lin" valueType="num">
                                      <p:cBhvr additive="base">
                                        <p:cTn id="46" dur="10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additive="base">
                                        <p:cTn id="4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0" end="0"/>
                                            </p:txEl>
                                          </p:spTgt>
                                        </p:tgtEl>
                                        <p:attrNameLst>
                                          <p:attrName>ppt_y</p:attrName>
                                        </p:attrNameLst>
                                      </p:cBhvr>
                                      <p:tavLst>
                                        <p:tav tm="0">
                                          <p:val>
                                            <p:strVal val="#ppt_y"/>
                                          </p:val>
                                        </p:tav>
                                        <p:tav tm="100000">
                                          <p:val>
                                            <p:strVal val="#ppt_y"/>
                                          </p:val>
                                        </p:tav>
                                      </p:tavLst>
                                    </p:anim>
                                  </p:childTnLst>
                                </p:cTn>
                              </p:par>
                              <p:par>
                                <p:cTn id="51" presetID="2" presetClass="exit" presetSubtype="2" fill="hold" grpId="0" nodeType="withEffect">
                                  <p:stCondLst>
                                    <p:cond delay="0"/>
                                  </p:stCondLst>
                                  <p:childTnLst>
                                    <p:anim calcmode="lin" valueType="num">
                                      <p:cBhvr additive="base">
                                        <p:cTn id="52" dur="500"/>
                                        <p:tgtEl>
                                          <p:spTgt spid="14"/>
                                        </p:tgtEl>
                                        <p:attrNameLst>
                                          <p:attrName>ppt_x</p:attrName>
                                        </p:attrNameLst>
                                      </p:cBhvr>
                                      <p:tavLst>
                                        <p:tav tm="0">
                                          <p:val>
                                            <p:strVal val="ppt_x"/>
                                          </p:val>
                                        </p:tav>
                                        <p:tav tm="100000">
                                          <p:val>
                                            <p:strVal val="1+ppt_w/2"/>
                                          </p:val>
                                        </p:tav>
                                      </p:tavLst>
                                    </p:anim>
                                    <p:anim calcmode="lin" valueType="num">
                                      <p:cBhvr additive="base">
                                        <p:cTn id="53" dur="500"/>
                                        <p:tgtEl>
                                          <p:spTgt spid="14"/>
                                        </p:tgtEl>
                                        <p:attrNameLst>
                                          <p:attrName>ppt_y</p:attrName>
                                        </p:attrNameLst>
                                      </p:cBhvr>
                                      <p:tavLst>
                                        <p:tav tm="0">
                                          <p:val>
                                            <p:strVal val="ppt_y"/>
                                          </p:val>
                                        </p:tav>
                                        <p:tav tm="100000">
                                          <p:val>
                                            <p:strVal val="ppt_y"/>
                                          </p:val>
                                        </p:tav>
                                      </p:tavLst>
                                    </p:anim>
                                    <p:set>
                                      <p:cBhvr>
                                        <p:cTn id="5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2743200" y="2743200"/>
            <a:ext cx="3962400" cy="487313"/>
          </a:xfrm>
          <a:prstGeom prst="rect">
            <a:avLst/>
          </a:prstGeom>
          <a:solidFill>
            <a:schemeClr val="bg1"/>
          </a:solidFill>
          <a:ln w="9525">
            <a:solidFill>
              <a:schemeClr val="tx1"/>
            </a:solidFill>
            <a:miter lim="800000"/>
            <a:headEnd/>
            <a:tailEnd/>
          </a:ln>
        </p:spPr>
        <p:txBody>
          <a:bodyPr>
            <a:spAutoFit/>
          </a:bodyPr>
          <a:lstStyle/>
          <a:p>
            <a:pPr algn="ctr">
              <a:lnSpc>
                <a:spcPct val="90000"/>
              </a:lnSpc>
              <a:spcBef>
                <a:spcPct val="50000"/>
              </a:spcBef>
            </a:pPr>
            <a:endParaRPr lang="en-US" sz="2800" dirty="0">
              <a:latin typeface="Franklin Gothic Medium" pitchFamily="34" charset="0"/>
            </a:endParaRPr>
          </a:p>
        </p:txBody>
      </p:sp>
      <p:pic>
        <p:nvPicPr>
          <p:cNvPr id="7" name="Picture 6" descr="PastedGraphic-2.pdf"/>
          <p:cNvPicPr>
            <a:picLocks noChangeAspect="1"/>
          </p:cNvPicPr>
          <p:nvPr/>
        </p:nvPicPr>
        <p:blipFill rotWithShape="1">
          <a:blip r:embed="rId3"/>
          <a:srcRect b="20764"/>
          <a:stretch/>
        </p:blipFill>
        <p:spPr>
          <a:xfrm>
            <a:off x="228600" y="1524000"/>
            <a:ext cx="8471799" cy="3810000"/>
          </a:xfrm>
          <a:prstGeom prst="rect">
            <a:avLst/>
          </a:prstGeom>
        </p:spPr>
      </p:pic>
      <p:sp>
        <p:nvSpPr>
          <p:cNvPr id="6" name="TextBox 5"/>
          <p:cNvSpPr txBox="1"/>
          <p:nvPr/>
        </p:nvSpPr>
        <p:spPr>
          <a:xfrm>
            <a:off x="152400" y="6324600"/>
            <a:ext cx="3501280" cy="276999"/>
          </a:xfrm>
          <a:prstGeom prst="rect">
            <a:avLst/>
          </a:prstGeom>
          <a:noFill/>
        </p:spPr>
        <p:txBody>
          <a:bodyPr wrap="none" rtlCol="0">
            <a:spAutoFit/>
          </a:bodyPr>
          <a:lstStyle/>
          <a:p>
            <a:r>
              <a:rPr lang="en-US" sz="1200" dirty="0" smtClean="0">
                <a:solidFill>
                  <a:schemeClr val="accent6">
                    <a:lumMod val="75000"/>
                  </a:schemeClr>
                </a:solidFill>
                <a:latin typeface="+mn-lt"/>
              </a:rPr>
              <a:t>Source: Bruce Perry, MD, PhD, Child Trauma Academy</a:t>
            </a:r>
            <a:endParaRPr lang="en-US" sz="1200" dirty="0">
              <a:solidFill>
                <a:schemeClr val="accent6">
                  <a:lumMod val="75000"/>
                </a:schemeClr>
              </a:solidFill>
              <a:latin typeface="+mn-lt"/>
            </a:endParaRPr>
          </a:p>
        </p:txBody>
      </p:sp>
      <p:cxnSp>
        <p:nvCxnSpPr>
          <p:cNvPr id="8" name="Straight Connector 7"/>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381000"/>
            <a:ext cx="8229600" cy="1143000"/>
          </a:xfrm>
        </p:spPr>
        <p:txBody>
          <a:bodyPr/>
          <a:lstStyle/>
          <a:p>
            <a:r>
              <a:rPr lang="en-US" b="1" dirty="0">
                <a:solidFill>
                  <a:srgbClr val="7030A0"/>
                </a:solidFill>
                <a:latin typeface="Calibri" pitchFamily="34" charset="0"/>
              </a:rPr>
              <a:t>Early </a:t>
            </a:r>
            <a:r>
              <a:rPr lang="en-US" b="1" dirty="0" smtClean="0">
                <a:solidFill>
                  <a:srgbClr val="7030A0"/>
                </a:solidFill>
                <a:latin typeface="Calibri" pitchFamily="34" charset="0"/>
              </a:rPr>
              <a:t>Stress</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1+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828800"/>
          </a:xfrm>
        </p:spPr>
        <p:txBody>
          <a:bodyPr rtlCol="0">
            <a:normAutofit/>
          </a:bodyPr>
          <a:lstStyle/>
          <a:p>
            <a:pPr eaLnBrk="1" fontAlgn="auto" hangingPunct="1">
              <a:spcAft>
                <a:spcPts val="0"/>
              </a:spcAft>
              <a:defRPr/>
            </a:pPr>
            <a:r>
              <a:rPr lang="en-US" sz="3600" dirty="0" smtClean="0">
                <a:solidFill>
                  <a:srgbClr val="7030A0"/>
                </a:solidFill>
              </a:rPr>
              <a:t>Development</a:t>
            </a:r>
            <a:r>
              <a:rPr lang="en-US" sz="3600" dirty="0" smtClean="0"/>
              <a:t> </a:t>
            </a:r>
            <a:r>
              <a:rPr lang="en-US" sz="3600" dirty="0" smtClean="0">
                <a:solidFill>
                  <a:schemeClr val="tx1"/>
                </a:solidFill>
              </a:rPr>
              <a:t>results from an </a:t>
            </a:r>
            <a:r>
              <a:rPr lang="en-US" sz="3600" dirty="0" smtClean="0">
                <a:solidFill>
                  <a:schemeClr val="accent6">
                    <a:lumMod val="75000"/>
                  </a:schemeClr>
                </a:solidFill>
              </a:rPr>
              <a:t>on-going, re-iterative, </a:t>
            </a:r>
            <a:r>
              <a:rPr lang="en-US" sz="3600" dirty="0" smtClean="0">
                <a:solidFill>
                  <a:schemeClr val="tx1"/>
                </a:solidFill>
              </a:rPr>
              <a:t>and</a:t>
            </a:r>
            <a:r>
              <a:rPr lang="en-US" sz="3600" dirty="0" smtClean="0">
                <a:solidFill>
                  <a:schemeClr val="accent6">
                    <a:lumMod val="75000"/>
                  </a:schemeClr>
                </a:solidFill>
              </a:rPr>
              <a:t> cumulative dance </a:t>
            </a:r>
            <a:r>
              <a:rPr lang="en-US" sz="3600" dirty="0" smtClean="0">
                <a:solidFill>
                  <a:schemeClr val="tx1"/>
                </a:solidFill>
              </a:rPr>
              <a:t>between</a:t>
            </a:r>
            <a:r>
              <a:rPr lang="en-US" sz="3600" dirty="0" smtClean="0">
                <a:solidFill>
                  <a:schemeClr val="accent6">
                    <a:lumMod val="75000"/>
                  </a:schemeClr>
                </a:solidFill>
              </a:rPr>
              <a:t> </a:t>
            </a:r>
            <a:r>
              <a:rPr lang="en-US" sz="3600" dirty="0" smtClean="0">
                <a:solidFill>
                  <a:srgbClr val="008000"/>
                </a:solidFill>
              </a:rPr>
              <a:t>nurture</a:t>
            </a:r>
            <a:r>
              <a:rPr lang="en-US" sz="3600" dirty="0" smtClean="0"/>
              <a:t> </a:t>
            </a:r>
            <a:r>
              <a:rPr lang="en-US" sz="3600" dirty="0" smtClean="0">
                <a:solidFill>
                  <a:schemeClr val="tx1"/>
                </a:solidFill>
              </a:rPr>
              <a:t>and</a:t>
            </a:r>
            <a:r>
              <a:rPr lang="en-US" sz="3600" dirty="0" smtClean="0"/>
              <a:t> </a:t>
            </a:r>
            <a:r>
              <a:rPr lang="en-US" sz="3600" dirty="0" smtClean="0">
                <a:solidFill>
                  <a:srgbClr val="A50021"/>
                </a:solidFill>
              </a:rPr>
              <a:t>nature</a:t>
            </a:r>
            <a:endParaRPr lang="en-US" sz="3600" dirty="0">
              <a:solidFill>
                <a:srgbClr val="A50021"/>
              </a:solidFill>
            </a:endParaRPr>
          </a:p>
        </p:txBody>
      </p:sp>
      <p:grpSp>
        <p:nvGrpSpPr>
          <p:cNvPr id="39938" name="Group 28"/>
          <p:cNvGrpSpPr>
            <a:grpSpLocks/>
          </p:cNvGrpSpPr>
          <p:nvPr/>
        </p:nvGrpSpPr>
        <p:grpSpPr bwMode="auto">
          <a:xfrm>
            <a:off x="765175" y="2438400"/>
            <a:ext cx="7440613" cy="3733800"/>
            <a:chOff x="152400" y="736217"/>
            <a:chExt cx="8278088" cy="3791436"/>
          </a:xfrm>
        </p:grpSpPr>
        <p:sp>
          <p:nvSpPr>
            <p:cNvPr id="39941" name="TextBox 29"/>
            <p:cNvSpPr txBox="1">
              <a:spLocks noChangeArrowheads="1"/>
            </p:cNvSpPr>
            <p:nvPr/>
          </p:nvSpPr>
          <p:spPr bwMode="auto">
            <a:xfrm>
              <a:off x="152400" y="2514600"/>
              <a:ext cx="3740723" cy="892552"/>
            </a:xfrm>
            <a:prstGeom prst="rect">
              <a:avLst/>
            </a:prstGeom>
            <a:noFill/>
            <a:ln w="9525">
              <a:noFill/>
              <a:miter lim="800000"/>
              <a:headEnd/>
              <a:tailEnd/>
            </a:ln>
          </p:spPr>
          <p:txBody>
            <a:bodyPr anchor="ctr">
              <a:spAutoFit/>
            </a:bodyPr>
            <a:lstStyle/>
            <a:p>
              <a:pPr algn="ctr"/>
              <a:r>
                <a:rPr lang="en-US" sz="2400" u="sng" dirty="0">
                  <a:solidFill>
                    <a:srgbClr val="A50021"/>
                  </a:solidFill>
                  <a:latin typeface="Arial Black" pitchFamily="34" charset="0"/>
                </a:rPr>
                <a:t>Brain Development</a:t>
              </a:r>
            </a:p>
            <a:p>
              <a:pPr algn="ctr"/>
              <a:r>
                <a:rPr lang="en-US" sz="1400" dirty="0">
                  <a:latin typeface="Arial Black" pitchFamily="34" charset="0"/>
                </a:rPr>
                <a:t>Alterations in Brain</a:t>
              </a:r>
            </a:p>
            <a:p>
              <a:pPr algn="ctr"/>
              <a:r>
                <a:rPr lang="en-US" sz="1400" dirty="0">
                  <a:latin typeface="Arial Black" pitchFamily="34" charset="0"/>
                </a:rPr>
                <a:t>Structure and Function</a:t>
              </a:r>
            </a:p>
          </p:txBody>
        </p:sp>
        <p:sp>
          <p:nvSpPr>
            <p:cNvPr id="39942" name="TextBox 30"/>
            <p:cNvSpPr txBox="1">
              <a:spLocks noChangeArrowheads="1"/>
            </p:cNvSpPr>
            <p:nvPr/>
          </p:nvSpPr>
          <p:spPr bwMode="auto">
            <a:xfrm>
              <a:off x="2022761" y="736217"/>
              <a:ext cx="3962400" cy="993220"/>
            </a:xfrm>
            <a:prstGeom prst="rect">
              <a:avLst/>
            </a:prstGeom>
            <a:noFill/>
            <a:ln w="9525">
              <a:noFill/>
              <a:miter lim="800000"/>
              <a:headEnd/>
              <a:tailEnd/>
            </a:ln>
          </p:spPr>
          <p:txBody>
            <a:bodyPr wrap="square" anchor="ctr">
              <a:spAutoFit/>
            </a:bodyPr>
            <a:lstStyle/>
            <a:p>
              <a:pPr algn="ctr"/>
              <a:r>
                <a:rPr lang="en-US" sz="2400" u="sng" dirty="0">
                  <a:solidFill>
                    <a:srgbClr val="10A021"/>
                  </a:solidFill>
                  <a:latin typeface="Arial Black" pitchFamily="34" charset="0"/>
                </a:rPr>
                <a:t>Experi</a:t>
              </a:r>
              <a:r>
                <a:rPr lang="en-US" sz="2400" b="1" u="sng" dirty="0">
                  <a:solidFill>
                    <a:srgbClr val="10A021"/>
                  </a:solidFill>
                  <a:latin typeface="Arial Black" pitchFamily="34" charset="0"/>
                </a:rPr>
                <a:t>e</a:t>
              </a:r>
              <a:r>
                <a:rPr lang="en-US" sz="2400" u="sng" dirty="0">
                  <a:solidFill>
                    <a:srgbClr val="10A021"/>
                  </a:solidFill>
                  <a:latin typeface="Arial Black" pitchFamily="34" charset="0"/>
                </a:rPr>
                <a:t>nce</a:t>
              </a:r>
            </a:p>
            <a:p>
              <a:pPr algn="ctr"/>
              <a:r>
                <a:rPr lang="en-US" sz="1400" dirty="0">
                  <a:latin typeface="Arial Black" pitchFamily="34" charset="0"/>
                </a:rPr>
                <a:t>Protective and Personal </a:t>
              </a:r>
            </a:p>
            <a:p>
              <a:pPr algn="ctr"/>
              <a:r>
                <a:rPr lang="en-US" sz="1400" dirty="0">
                  <a:latin typeface="Arial Black" pitchFamily="34" charset="0"/>
                </a:rPr>
                <a:t>(versus Insecure and Impersonal)</a:t>
              </a:r>
            </a:p>
          </p:txBody>
        </p:sp>
        <p:sp>
          <p:nvSpPr>
            <p:cNvPr id="39943" name="TextBox 31"/>
            <p:cNvSpPr txBox="1">
              <a:spLocks noChangeArrowheads="1"/>
            </p:cNvSpPr>
            <p:nvPr/>
          </p:nvSpPr>
          <p:spPr bwMode="auto">
            <a:xfrm>
              <a:off x="4010888" y="2514801"/>
              <a:ext cx="4419600" cy="892552"/>
            </a:xfrm>
            <a:prstGeom prst="rect">
              <a:avLst/>
            </a:prstGeom>
            <a:noFill/>
            <a:ln w="9525">
              <a:noFill/>
              <a:miter lim="800000"/>
              <a:headEnd/>
              <a:tailEnd/>
            </a:ln>
          </p:spPr>
          <p:txBody>
            <a:bodyPr>
              <a:spAutoFit/>
            </a:bodyPr>
            <a:lstStyle/>
            <a:p>
              <a:pPr algn="ctr"/>
              <a:r>
                <a:rPr lang="en-US" sz="2400" u="sng">
                  <a:solidFill>
                    <a:srgbClr val="A50021"/>
                  </a:solidFill>
                  <a:latin typeface="Arial Black" pitchFamily="34" charset="0"/>
                </a:rPr>
                <a:t>Epigenetic Changes</a:t>
              </a:r>
            </a:p>
            <a:p>
              <a:pPr algn="ctr"/>
              <a:r>
                <a:rPr lang="en-US" sz="1400">
                  <a:latin typeface="Arial Black" pitchFamily="34" charset="0"/>
                </a:rPr>
                <a:t>Alterations in the Way the </a:t>
              </a:r>
            </a:p>
            <a:p>
              <a:pPr algn="ctr"/>
              <a:r>
                <a:rPr lang="en-US" sz="1400">
                  <a:latin typeface="Arial Black" pitchFamily="34" charset="0"/>
                </a:rPr>
                <a:t>Genetic Program is Read</a:t>
              </a:r>
            </a:p>
          </p:txBody>
        </p:sp>
        <p:sp>
          <p:nvSpPr>
            <p:cNvPr id="39944" name="TextBox 32"/>
            <p:cNvSpPr txBox="1">
              <a:spLocks noChangeArrowheads="1"/>
            </p:cNvSpPr>
            <p:nvPr/>
          </p:nvSpPr>
          <p:spPr bwMode="auto">
            <a:xfrm>
              <a:off x="1639733" y="3534433"/>
              <a:ext cx="4817323" cy="993220"/>
            </a:xfrm>
            <a:prstGeom prst="rect">
              <a:avLst/>
            </a:prstGeom>
            <a:noFill/>
            <a:ln w="9525">
              <a:noFill/>
              <a:miter lim="800000"/>
              <a:headEnd/>
              <a:tailEnd/>
            </a:ln>
          </p:spPr>
          <p:txBody>
            <a:bodyPr wrap="square" anchor="ctr">
              <a:spAutoFit/>
            </a:bodyPr>
            <a:lstStyle/>
            <a:p>
              <a:pPr algn="ctr"/>
              <a:r>
                <a:rPr lang="en-US" sz="2400" u="sng" dirty="0">
                  <a:solidFill>
                    <a:srgbClr val="7030A0"/>
                  </a:solidFill>
                  <a:latin typeface="Arial Black" pitchFamily="34" charset="0"/>
                </a:rPr>
                <a:t>Behavior</a:t>
              </a:r>
            </a:p>
            <a:p>
              <a:pPr algn="ctr"/>
              <a:r>
                <a:rPr lang="en-US" sz="1400" dirty="0">
                  <a:latin typeface="Arial Black" pitchFamily="34" charset="0"/>
                </a:rPr>
                <a:t>Adaptive or Healthy Coping Skills</a:t>
              </a:r>
            </a:p>
            <a:p>
              <a:pPr algn="ctr"/>
              <a:r>
                <a:rPr lang="en-US" sz="1400" dirty="0">
                  <a:latin typeface="Arial Black" pitchFamily="34" charset="0"/>
                </a:rPr>
                <a:t>(vs. Maladaptive or Unhealthy Coping)</a:t>
              </a:r>
            </a:p>
          </p:txBody>
        </p:sp>
        <p:sp>
          <p:nvSpPr>
            <p:cNvPr id="34" name="Right Arrow 33"/>
            <p:cNvSpPr/>
            <p:nvPr/>
          </p:nvSpPr>
          <p:spPr>
            <a:xfrm rot="3459281">
              <a:off x="5603636" y="2021416"/>
              <a:ext cx="763149" cy="3161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ight Arrow 34"/>
            <p:cNvSpPr/>
            <p:nvPr/>
          </p:nvSpPr>
          <p:spPr>
            <a:xfrm rot="18140719" flipH="1">
              <a:off x="1728637" y="2056747"/>
              <a:ext cx="763149" cy="3161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Right Arrow 35"/>
            <p:cNvSpPr/>
            <p:nvPr/>
          </p:nvSpPr>
          <p:spPr>
            <a:xfrm flipH="1">
              <a:off x="3794264" y="2621126"/>
              <a:ext cx="508660" cy="33917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Connector 36"/>
            <p:cNvCxnSpPr/>
            <p:nvPr/>
          </p:nvCxnSpPr>
          <p:spPr>
            <a:xfrm>
              <a:off x="6168010" y="4297581"/>
              <a:ext cx="2209492" cy="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rot="10800000">
              <a:off x="5659350" y="990600"/>
              <a:ext cx="2654570" cy="3144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9" name="Straight Connector 38"/>
            <p:cNvCxnSpPr/>
            <p:nvPr/>
          </p:nvCxnSpPr>
          <p:spPr>
            <a:xfrm flipV="1">
              <a:off x="8287427" y="1075395"/>
              <a:ext cx="0" cy="3266350"/>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rot="3459281">
              <a:off x="2603794" y="3545061"/>
              <a:ext cx="620059" cy="2878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5" name="TextBox 14"/>
          <p:cNvSpPr txBox="1"/>
          <p:nvPr/>
        </p:nvSpPr>
        <p:spPr>
          <a:xfrm>
            <a:off x="-523081" y="6304002"/>
            <a:ext cx="6096000" cy="553998"/>
          </a:xfrm>
          <a:prstGeom prst="rect">
            <a:avLst/>
          </a:prstGeom>
          <a:noFill/>
        </p:spPr>
        <p:txBody>
          <a:bodyPr wrap="square" rtlCol="0">
            <a:spAutoFit/>
          </a:bodyPr>
          <a:lstStyle/>
          <a:p>
            <a:pPr algn="ctr"/>
            <a:r>
              <a:rPr lang="en-US" sz="1200" dirty="0" smtClean="0">
                <a:solidFill>
                  <a:schemeClr val="accent6">
                    <a:lumMod val="75000"/>
                  </a:schemeClr>
                </a:solidFill>
                <a:latin typeface="+mn-lt"/>
              </a:rPr>
              <a:t>Source: AAP: Helping Foster And Adoptive Families Cope with Trauma. 2013.</a:t>
            </a:r>
          </a:p>
          <a:p>
            <a:endParaRPr lang="en-US" dirty="0"/>
          </a:p>
        </p:txBody>
      </p:sp>
      <p:cxnSp>
        <p:nvCxnSpPr>
          <p:cNvPr id="16" name="Straight Connector 1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ksmith\AppData\Local\Microsoft\Windows\Temporary Internet Files\Content.Outlook\LU0SYCMA\MP9004483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81981"/>
            <a:ext cx="2641600" cy="3962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What can we do</a:t>
            </a:r>
            <a:r>
              <a:rPr lang="en-US" b="1" dirty="0" smtClean="0">
                <a:solidFill>
                  <a:srgbClr val="7030A0"/>
                </a:solidFill>
                <a:latin typeface="Calibri" pitchFamily="34" charset="0"/>
              </a:rPr>
              <a:t>?</a:t>
            </a:r>
            <a:endParaRPr lang="en-US" dirty="0">
              <a:solidFill>
                <a:srgbClr val="7030A0"/>
              </a:solidFill>
            </a:endParaRPr>
          </a:p>
        </p:txBody>
      </p:sp>
      <p:sp>
        <p:nvSpPr>
          <p:cNvPr id="3" name="Content Placeholder 2"/>
          <p:cNvSpPr>
            <a:spLocks noGrp="1"/>
          </p:cNvSpPr>
          <p:nvPr>
            <p:ph sz="half" idx="1"/>
          </p:nvPr>
        </p:nvSpPr>
        <p:spPr>
          <a:xfrm>
            <a:off x="457200" y="1600200"/>
            <a:ext cx="4724400" cy="4876800"/>
          </a:xfrm>
        </p:spPr>
        <p:txBody>
          <a:bodyPr/>
          <a:lstStyle/>
          <a:p>
            <a:pPr marL="0" indent="0" fontAlgn="auto">
              <a:spcBef>
                <a:spcPts val="0"/>
              </a:spcBef>
              <a:spcAft>
                <a:spcPts val="0"/>
              </a:spcAft>
              <a:buNone/>
              <a:defRPr/>
            </a:pPr>
            <a:r>
              <a:rPr lang="en-US" dirty="0"/>
              <a:t>Nearly 90% of young children see a child health provider at least annually for a check-up, while less than 1/3 are in any child care setting, the next most common contact with a formal service system. </a:t>
            </a:r>
          </a:p>
          <a:p>
            <a:pPr fontAlgn="auto">
              <a:spcBef>
                <a:spcPts val="0"/>
              </a:spcBef>
              <a:spcAft>
                <a:spcPts val="0"/>
              </a:spcAft>
              <a:defRPr/>
            </a:pPr>
            <a:endParaRPr lang="en-US" dirty="0"/>
          </a:p>
          <a:p>
            <a:pPr marL="0" indent="0" fontAlgn="auto">
              <a:spcBef>
                <a:spcPts val="0"/>
              </a:spcBef>
              <a:spcAft>
                <a:spcPts val="0"/>
              </a:spcAft>
              <a:buNone/>
              <a:defRPr/>
            </a:pPr>
            <a:endParaRPr lang="en-US" sz="1200" dirty="0" smtClean="0"/>
          </a:p>
          <a:p>
            <a:pPr marL="0" indent="0" fontAlgn="auto">
              <a:spcBef>
                <a:spcPts val="0"/>
              </a:spcBef>
              <a:spcAft>
                <a:spcPts val="0"/>
              </a:spcAft>
              <a:buNone/>
              <a:defRPr/>
            </a:pPr>
            <a:endParaRPr lang="en-US" sz="1200" dirty="0" smtClean="0"/>
          </a:p>
          <a:p>
            <a:pPr marL="0" indent="0" fontAlgn="auto">
              <a:spcBef>
                <a:spcPts val="0"/>
              </a:spcBef>
              <a:spcAft>
                <a:spcPts val="0"/>
              </a:spcAft>
              <a:buNone/>
              <a:defRPr/>
            </a:pPr>
            <a:endParaRPr lang="en-US" sz="1200" dirty="0"/>
          </a:p>
          <a:p>
            <a:pPr marL="0" indent="0" fontAlgn="auto">
              <a:spcBef>
                <a:spcPts val="0"/>
              </a:spcBef>
              <a:spcAft>
                <a:spcPts val="0"/>
              </a:spcAft>
              <a:buNone/>
              <a:defRPr/>
            </a:pPr>
            <a:endParaRPr lang="en-US" sz="1200" dirty="0" smtClean="0"/>
          </a:p>
          <a:p>
            <a:pPr marL="0" indent="0" fontAlgn="auto">
              <a:spcBef>
                <a:spcPts val="0"/>
              </a:spcBef>
              <a:spcAft>
                <a:spcPts val="0"/>
              </a:spcAft>
              <a:buNone/>
              <a:defRPr/>
            </a:pPr>
            <a:endParaRPr lang="en-US" sz="1200" dirty="0"/>
          </a:p>
        </p:txBody>
      </p:sp>
      <p:sp>
        <p:nvSpPr>
          <p:cNvPr id="7" name="Rectangle 6"/>
          <p:cNvSpPr/>
          <p:nvPr/>
        </p:nvSpPr>
        <p:spPr>
          <a:xfrm>
            <a:off x="190500" y="6285495"/>
            <a:ext cx="8496300" cy="276999"/>
          </a:xfrm>
          <a:prstGeom prst="rect">
            <a:avLst/>
          </a:prstGeom>
        </p:spPr>
        <p:txBody>
          <a:bodyPr wrap="square">
            <a:spAutoFit/>
          </a:bodyPr>
          <a:lstStyle/>
          <a:p>
            <a:pPr lvl="0" eaLnBrk="0" fontAlgn="auto" hangingPunct="0">
              <a:spcBef>
                <a:spcPts val="0"/>
              </a:spcBef>
              <a:spcAft>
                <a:spcPts val="0"/>
              </a:spcAft>
              <a:defRPr/>
            </a:pPr>
            <a:r>
              <a:rPr lang="en-US" sz="1200" dirty="0">
                <a:solidFill>
                  <a:srgbClr val="E46C0A"/>
                </a:solidFill>
                <a:latin typeface="Calibri"/>
              </a:rPr>
              <a:t>Source: Charles Bruner, writing in The Colorado Trust’s Issue Brief: Connecting Health and School Readiness, February 2009</a:t>
            </a:r>
            <a:endParaRPr lang="en-US" sz="2800" dirty="0">
              <a:solidFill>
                <a:srgbClr val="E46C0A"/>
              </a:solidFill>
              <a:latin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457200" y="1752600"/>
            <a:ext cx="8001000" cy="4114800"/>
            <a:chOff x="1868488" y="1981200"/>
            <a:chExt cx="4999037" cy="3021013"/>
          </a:xfrm>
        </p:grpSpPr>
        <p:pic>
          <p:nvPicPr>
            <p:cNvPr id="1027" name="Picture 3" descr="C:\Users\jfaletti\Desktop\Infancy and Midd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8488" y="1981200"/>
              <a:ext cx="4999037" cy="30210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022050" y="2242088"/>
              <a:ext cx="478575" cy="210312"/>
            </a:xfrm>
            <a:prstGeom prst="roundRect">
              <a:avLst>
                <a:gd name="adj" fmla="val 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74460" y="3394386"/>
              <a:ext cx="930740" cy="91440"/>
            </a:xfrm>
            <a:prstGeom prst="roundRect">
              <a:avLst>
                <a:gd name="adj" fmla="val 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557877" y="3556686"/>
              <a:ext cx="947323" cy="91440"/>
            </a:xfrm>
            <a:prstGeom prst="roundRect">
              <a:avLst>
                <a:gd name="adj" fmla="val 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2156022" y="3642218"/>
              <a:ext cx="1349178" cy="91582"/>
            </a:xfrm>
            <a:prstGeom prst="roundRect">
              <a:avLst>
                <a:gd name="adj" fmla="val 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2855759" y="4310931"/>
              <a:ext cx="649441" cy="91440"/>
            </a:xfrm>
            <a:prstGeom prst="roundRect">
              <a:avLst>
                <a:gd name="adj" fmla="val 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2438400" y="4868247"/>
              <a:ext cx="1058019" cy="133965"/>
            </a:xfrm>
            <a:prstGeom prst="roundRect">
              <a:avLst>
                <a:gd name="adj" fmla="val 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4" descr="C:\Users\jfaletti\Desktop\BF top.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8401"/>
          <a:stretch/>
        </p:blipFill>
        <p:spPr bwMode="auto">
          <a:xfrm>
            <a:off x="252412" y="911362"/>
            <a:ext cx="8491538" cy="5018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819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Take Home </a:t>
            </a:r>
            <a:r>
              <a:rPr lang="en-US" b="1" dirty="0" smtClean="0">
                <a:solidFill>
                  <a:srgbClr val="7030A0"/>
                </a:solidFill>
                <a:latin typeface="Calibri" pitchFamily="34" charset="0"/>
              </a:rPr>
              <a:t>Messages</a:t>
            </a:r>
            <a:endParaRPr lang="en-US" dirty="0">
              <a:solidFill>
                <a:srgbClr val="7030A0"/>
              </a:solidFill>
            </a:endParaRPr>
          </a:p>
        </p:txBody>
      </p:sp>
      <p:sp>
        <p:nvSpPr>
          <p:cNvPr id="3" name="Content Placeholder 2"/>
          <p:cNvSpPr>
            <a:spLocks noGrp="1"/>
          </p:cNvSpPr>
          <p:nvPr>
            <p:ph idx="1"/>
          </p:nvPr>
        </p:nvSpPr>
        <p:spPr/>
        <p:txBody>
          <a:bodyPr/>
          <a:lstStyle/>
          <a:p>
            <a:pPr marL="0" indent="0" fontAlgn="auto">
              <a:spcBef>
                <a:spcPts val="0"/>
              </a:spcBef>
              <a:spcAft>
                <a:spcPts val="0"/>
              </a:spcAft>
              <a:buNone/>
              <a:defRPr/>
            </a:pPr>
            <a:r>
              <a:rPr lang="en-US" sz="4000" b="1" dirty="0">
                <a:solidFill>
                  <a:schemeClr val="accent6">
                    <a:lumMod val="75000"/>
                  </a:schemeClr>
                </a:solidFill>
              </a:rPr>
              <a:t>First </a:t>
            </a:r>
            <a:r>
              <a:rPr lang="en-US" sz="4000" b="1" dirty="0">
                <a:solidFill>
                  <a:srgbClr val="7030A0"/>
                </a:solidFill>
              </a:rPr>
              <a:t>1000</a:t>
            </a:r>
            <a:r>
              <a:rPr lang="en-US" sz="4000" b="1" dirty="0">
                <a:solidFill>
                  <a:schemeClr val="accent6">
                    <a:lumMod val="75000"/>
                  </a:schemeClr>
                </a:solidFill>
              </a:rPr>
              <a:t> days are not so much about what to </a:t>
            </a:r>
            <a:r>
              <a:rPr lang="en-US" sz="4000" b="1" dirty="0">
                <a:solidFill>
                  <a:srgbClr val="7030A0"/>
                </a:solidFill>
              </a:rPr>
              <a:t>DO</a:t>
            </a:r>
            <a:r>
              <a:rPr lang="en-US" sz="4000" b="1" dirty="0">
                <a:solidFill>
                  <a:schemeClr val="accent6">
                    <a:lumMod val="75000"/>
                  </a:schemeClr>
                </a:solidFill>
              </a:rPr>
              <a:t> …</a:t>
            </a:r>
          </a:p>
          <a:p>
            <a:pPr marL="114300" indent="0" fontAlgn="auto">
              <a:spcBef>
                <a:spcPts val="0"/>
              </a:spcBef>
              <a:spcAft>
                <a:spcPts val="0"/>
              </a:spcAft>
              <a:buNone/>
              <a:defRPr/>
            </a:pPr>
            <a:r>
              <a:rPr lang="en-US" b="1" dirty="0">
                <a:solidFill>
                  <a:srgbClr val="7030A0"/>
                </a:solidFill>
              </a:rPr>
              <a:t>Not</a:t>
            </a:r>
            <a:r>
              <a:rPr lang="en-US" b="1" dirty="0">
                <a:solidFill>
                  <a:schemeClr val="accent6">
                    <a:lumMod val="75000"/>
                  </a:schemeClr>
                </a:solidFill>
              </a:rPr>
              <a:t> ordering a specific methylation test</a:t>
            </a:r>
          </a:p>
          <a:p>
            <a:pPr marL="114300" indent="0" fontAlgn="auto">
              <a:spcBef>
                <a:spcPts val="0"/>
              </a:spcBef>
              <a:spcAft>
                <a:spcPts val="0"/>
              </a:spcAft>
              <a:buNone/>
              <a:defRPr/>
            </a:pPr>
            <a:r>
              <a:rPr lang="en-US" b="1" dirty="0">
                <a:solidFill>
                  <a:srgbClr val="7030A0"/>
                </a:solidFill>
              </a:rPr>
              <a:t>Not</a:t>
            </a:r>
            <a:r>
              <a:rPr lang="en-US" b="1" dirty="0">
                <a:solidFill>
                  <a:schemeClr val="accent6">
                    <a:lumMod val="75000"/>
                  </a:schemeClr>
                </a:solidFill>
              </a:rPr>
              <a:t> giving a specific standardized screen</a:t>
            </a:r>
          </a:p>
          <a:p>
            <a:pPr marL="114300" indent="0" fontAlgn="auto">
              <a:spcBef>
                <a:spcPts val="0"/>
              </a:spcBef>
              <a:spcAft>
                <a:spcPts val="0"/>
              </a:spcAft>
              <a:buNone/>
              <a:defRPr/>
            </a:pPr>
            <a:r>
              <a:rPr lang="en-US" b="1" dirty="0">
                <a:solidFill>
                  <a:srgbClr val="7030A0"/>
                </a:solidFill>
              </a:rPr>
              <a:t>Not</a:t>
            </a:r>
            <a:r>
              <a:rPr lang="en-US" b="1" dirty="0">
                <a:solidFill>
                  <a:schemeClr val="accent6">
                    <a:lumMod val="75000"/>
                  </a:schemeClr>
                </a:solidFill>
              </a:rPr>
              <a:t> referring to a specific resource</a:t>
            </a:r>
          </a:p>
          <a:p>
            <a:pPr marL="114300" indent="0" fontAlgn="auto">
              <a:spcBef>
                <a:spcPts val="0"/>
              </a:spcBef>
              <a:spcAft>
                <a:spcPts val="0"/>
              </a:spcAft>
              <a:buNone/>
              <a:defRPr/>
            </a:pPr>
            <a:r>
              <a:rPr lang="en-US" b="1" dirty="0">
                <a:solidFill>
                  <a:schemeClr val="accent6">
                    <a:lumMod val="75000"/>
                  </a:schemeClr>
                </a:solidFill>
              </a:rPr>
              <a:t>(although all of these may be appropriate)</a:t>
            </a:r>
          </a:p>
          <a:p>
            <a:pPr fontAlgn="auto">
              <a:spcBef>
                <a:spcPts val="0"/>
              </a:spcBef>
              <a:spcAft>
                <a:spcPts val="0"/>
              </a:spcAft>
              <a:defRPr/>
            </a:pPr>
            <a:endParaRPr lang="en-US" b="1" dirty="0">
              <a:solidFill>
                <a:srgbClr val="925FA7"/>
              </a:solidFill>
            </a:endParaRPr>
          </a:p>
          <a:p>
            <a:pPr marL="0" indent="0" fontAlgn="auto">
              <a:spcBef>
                <a:spcPts val="0"/>
              </a:spcBef>
              <a:spcAft>
                <a:spcPts val="0"/>
              </a:spcAft>
              <a:buNone/>
              <a:defRPr/>
            </a:pPr>
            <a:r>
              <a:rPr lang="en-US" sz="4400" b="1" dirty="0">
                <a:solidFill>
                  <a:schemeClr val="accent6">
                    <a:lumMod val="75000"/>
                  </a:schemeClr>
                </a:solidFill>
              </a:rPr>
              <a:t>…More about what to </a:t>
            </a:r>
            <a:r>
              <a:rPr lang="en-US" sz="4400" b="1" dirty="0">
                <a:solidFill>
                  <a:srgbClr val="7030A0"/>
                </a:solidFill>
              </a:rPr>
              <a:t>SEE</a:t>
            </a:r>
            <a:r>
              <a:rPr lang="en-US" sz="4400" b="1" dirty="0">
                <a:solidFill>
                  <a:schemeClr val="accent6">
                    <a:lumMod val="75000"/>
                  </a:schemeClr>
                </a:solidFill>
              </a:rPr>
              <a:t>!</a:t>
            </a:r>
          </a:p>
          <a:p>
            <a:pPr marL="0" indent="0">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b="1" dirty="0">
                <a:solidFill>
                  <a:srgbClr val="7030A0"/>
                </a:solidFill>
              </a:rPr>
              <a:t>Objectives</a:t>
            </a:r>
            <a:endParaRPr lang="en-US" b="1" dirty="0"/>
          </a:p>
        </p:txBody>
      </p:sp>
      <p:sp>
        <p:nvSpPr>
          <p:cNvPr id="7" name="Content Placeholder 6"/>
          <p:cNvSpPr>
            <a:spLocks noGrp="1"/>
          </p:cNvSpPr>
          <p:nvPr>
            <p:ph idx="1"/>
          </p:nvPr>
        </p:nvSpPr>
        <p:spPr/>
        <p:txBody>
          <a:bodyPr/>
          <a:lstStyle/>
          <a:p>
            <a:r>
              <a:rPr lang="en-US" dirty="0">
                <a:latin typeface="Calibri" pitchFamily="34" charset="0"/>
              </a:rPr>
              <a:t>To highlight the importance of Early Brain &amp; Child Development (EBCD)</a:t>
            </a:r>
          </a:p>
          <a:p>
            <a:r>
              <a:rPr lang="en-US" dirty="0">
                <a:latin typeface="Calibri" pitchFamily="34" charset="0"/>
              </a:rPr>
              <a:t>To review what influences shape the developing brain</a:t>
            </a:r>
          </a:p>
          <a:p>
            <a:r>
              <a:rPr lang="en-US" dirty="0">
                <a:latin typeface="Calibri" pitchFamily="34" charset="0"/>
              </a:rPr>
              <a:t>To discuss what we can do to promote optimal early brain </a:t>
            </a:r>
            <a:r>
              <a:rPr lang="en-US" dirty="0" smtClean="0">
                <a:latin typeface="Calibri" pitchFamily="34" charset="0"/>
              </a:rPr>
              <a:t>development</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defRPr/>
            </a:pPr>
            <a:r>
              <a:rPr lang="en-US" b="1" dirty="0" smtClean="0">
                <a:solidFill>
                  <a:srgbClr val="7030A0"/>
                </a:solidFill>
              </a:rPr>
              <a:t>Developing a Shared “VISION”</a:t>
            </a:r>
            <a:endParaRPr lang="en-US" b="1" dirty="0">
              <a:solidFill>
                <a:srgbClr val="7030A0"/>
              </a:solidFill>
            </a:endParaRPr>
          </a:p>
        </p:txBody>
      </p:sp>
      <p:pic>
        <p:nvPicPr>
          <p:cNvPr id="78851" name="Picture 2" descr="C:\Users\Owner\AppData\Local\Microsoft\Windows\Temporary Internet Files\Content.IE5\G2DR9NLZ\MC9000528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385888"/>
            <a:ext cx="6149975" cy="457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819525" y="2116138"/>
            <a:ext cx="33702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algn="ctr">
              <a:spcBef>
                <a:spcPct val="0"/>
              </a:spcBef>
              <a:buClrTx/>
              <a:buFontTx/>
              <a:buNone/>
            </a:pPr>
            <a:r>
              <a:rPr lang="en-US" altLang="en-US" sz="4800">
                <a:solidFill>
                  <a:schemeClr val="bg2"/>
                </a:solidFill>
                <a:latin typeface="Franklin Gothic Medium" pitchFamily="34" charset="0"/>
              </a:rPr>
              <a:t>Toxic Stress</a:t>
            </a:r>
          </a:p>
        </p:txBody>
      </p:sp>
      <p:grpSp>
        <p:nvGrpSpPr>
          <p:cNvPr id="6" name="Group 5"/>
          <p:cNvGrpSpPr>
            <a:grpSpLocks/>
          </p:cNvGrpSpPr>
          <p:nvPr/>
        </p:nvGrpSpPr>
        <p:grpSpPr bwMode="auto">
          <a:xfrm flipH="1">
            <a:off x="4648200" y="4762500"/>
            <a:ext cx="1341438" cy="1620838"/>
            <a:chOff x="304800" y="3195874"/>
            <a:chExt cx="990600" cy="1197272"/>
          </a:xfrm>
        </p:grpSpPr>
        <p:pic>
          <p:nvPicPr>
            <p:cNvPr id="78871" name="Picture 30" descr="MC90039100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95874"/>
              <a:ext cx="990600" cy="119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2" name="Freeform 3"/>
            <p:cNvSpPr>
              <a:spLocks/>
            </p:cNvSpPr>
            <p:nvPr/>
          </p:nvSpPr>
          <p:spPr bwMode="auto">
            <a:xfrm>
              <a:off x="580571" y="3309257"/>
              <a:ext cx="377372" cy="174176"/>
            </a:xfrm>
            <a:custGeom>
              <a:avLst/>
              <a:gdLst>
                <a:gd name="T0" fmla="*/ 0 w 377372"/>
                <a:gd name="T1" fmla="*/ 116114 h 174176"/>
                <a:gd name="T2" fmla="*/ 0 w 377372"/>
                <a:gd name="T3" fmla="*/ 116114 h 174176"/>
                <a:gd name="T4" fmla="*/ 130629 w 377372"/>
                <a:gd name="T5" fmla="*/ 87086 h 174176"/>
                <a:gd name="T6" fmla="*/ 174172 w 377372"/>
                <a:gd name="T7" fmla="*/ 58057 h 174176"/>
                <a:gd name="T8" fmla="*/ 319315 w 377372"/>
                <a:gd name="T9" fmla="*/ 14514 h 174176"/>
                <a:gd name="T10" fmla="*/ 348343 w 377372"/>
                <a:gd name="T11" fmla="*/ 0 h 174176"/>
                <a:gd name="T12" fmla="*/ 348343 w 377372"/>
                <a:gd name="T13" fmla="*/ 0 h 174176"/>
                <a:gd name="T14" fmla="*/ 377372 w 377372"/>
                <a:gd name="T15" fmla="*/ 116114 h 174176"/>
                <a:gd name="T16" fmla="*/ 203200 w 377372"/>
                <a:gd name="T17" fmla="*/ 130629 h 174176"/>
                <a:gd name="T18" fmla="*/ 116115 w 377372"/>
                <a:gd name="T19" fmla="*/ 159657 h 174176"/>
                <a:gd name="T20" fmla="*/ 0 w 377372"/>
                <a:gd name="T21" fmla="*/ 174172 h 174176"/>
                <a:gd name="T22" fmla="*/ 0 w 377372"/>
                <a:gd name="T23" fmla="*/ 174172 h 174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7372" h="174176">
                  <a:moveTo>
                    <a:pt x="0" y="116114"/>
                  </a:moveTo>
                  <a:lnTo>
                    <a:pt x="0" y="116114"/>
                  </a:lnTo>
                  <a:cubicBezTo>
                    <a:pt x="43543" y="106438"/>
                    <a:pt x="88313" y="101191"/>
                    <a:pt x="130629" y="87086"/>
                  </a:cubicBezTo>
                  <a:cubicBezTo>
                    <a:pt x="147178" y="81570"/>
                    <a:pt x="158231" y="65142"/>
                    <a:pt x="174172" y="58057"/>
                  </a:cubicBezTo>
                  <a:cubicBezTo>
                    <a:pt x="275103" y="13199"/>
                    <a:pt x="234884" y="42658"/>
                    <a:pt x="319315" y="14514"/>
                  </a:cubicBezTo>
                  <a:cubicBezTo>
                    <a:pt x="329578" y="11093"/>
                    <a:pt x="338667" y="4838"/>
                    <a:pt x="348343" y="0"/>
                  </a:cubicBezTo>
                  <a:lnTo>
                    <a:pt x="377372" y="116114"/>
                  </a:lnTo>
                  <a:cubicBezTo>
                    <a:pt x="319315" y="120952"/>
                    <a:pt x="260666" y="121051"/>
                    <a:pt x="203200" y="130629"/>
                  </a:cubicBezTo>
                  <a:cubicBezTo>
                    <a:pt x="173018" y="135659"/>
                    <a:pt x="146406" y="155330"/>
                    <a:pt x="116115" y="159657"/>
                  </a:cubicBezTo>
                  <a:cubicBezTo>
                    <a:pt x="9725" y="174856"/>
                    <a:pt x="48726" y="174172"/>
                    <a:pt x="0" y="17417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grpSp>
      <p:grpSp>
        <p:nvGrpSpPr>
          <p:cNvPr id="17" name="Group 16"/>
          <p:cNvGrpSpPr>
            <a:grpSpLocks/>
          </p:cNvGrpSpPr>
          <p:nvPr/>
        </p:nvGrpSpPr>
        <p:grpSpPr bwMode="auto">
          <a:xfrm flipH="1">
            <a:off x="7391400" y="3952875"/>
            <a:ext cx="1341438" cy="1620838"/>
            <a:chOff x="304800" y="3195874"/>
            <a:chExt cx="990600" cy="1197272"/>
          </a:xfrm>
        </p:grpSpPr>
        <p:pic>
          <p:nvPicPr>
            <p:cNvPr id="78869" name="Picture 30" descr="MC90039100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95874"/>
              <a:ext cx="990600" cy="119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0" name="Freeform 18"/>
            <p:cNvSpPr>
              <a:spLocks/>
            </p:cNvSpPr>
            <p:nvPr/>
          </p:nvSpPr>
          <p:spPr bwMode="auto">
            <a:xfrm>
              <a:off x="580571" y="3309257"/>
              <a:ext cx="377372" cy="174176"/>
            </a:xfrm>
            <a:custGeom>
              <a:avLst/>
              <a:gdLst>
                <a:gd name="T0" fmla="*/ 0 w 377372"/>
                <a:gd name="T1" fmla="*/ 116114 h 174176"/>
                <a:gd name="T2" fmla="*/ 0 w 377372"/>
                <a:gd name="T3" fmla="*/ 116114 h 174176"/>
                <a:gd name="T4" fmla="*/ 130629 w 377372"/>
                <a:gd name="T5" fmla="*/ 87086 h 174176"/>
                <a:gd name="T6" fmla="*/ 174172 w 377372"/>
                <a:gd name="T7" fmla="*/ 58057 h 174176"/>
                <a:gd name="T8" fmla="*/ 319315 w 377372"/>
                <a:gd name="T9" fmla="*/ 14514 h 174176"/>
                <a:gd name="T10" fmla="*/ 348343 w 377372"/>
                <a:gd name="T11" fmla="*/ 0 h 174176"/>
                <a:gd name="T12" fmla="*/ 348343 w 377372"/>
                <a:gd name="T13" fmla="*/ 0 h 174176"/>
                <a:gd name="T14" fmla="*/ 377372 w 377372"/>
                <a:gd name="T15" fmla="*/ 116114 h 174176"/>
                <a:gd name="T16" fmla="*/ 203200 w 377372"/>
                <a:gd name="T17" fmla="*/ 130629 h 174176"/>
                <a:gd name="T18" fmla="*/ 116115 w 377372"/>
                <a:gd name="T19" fmla="*/ 159657 h 174176"/>
                <a:gd name="T20" fmla="*/ 0 w 377372"/>
                <a:gd name="T21" fmla="*/ 174172 h 174176"/>
                <a:gd name="T22" fmla="*/ 0 w 377372"/>
                <a:gd name="T23" fmla="*/ 174172 h 174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7372" h="174176">
                  <a:moveTo>
                    <a:pt x="0" y="116114"/>
                  </a:moveTo>
                  <a:lnTo>
                    <a:pt x="0" y="116114"/>
                  </a:lnTo>
                  <a:cubicBezTo>
                    <a:pt x="43543" y="106438"/>
                    <a:pt x="88313" y="101191"/>
                    <a:pt x="130629" y="87086"/>
                  </a:cubicBezTo>
                  <a:cubicBezTo>
                    <a:pt x="147178" y="81570"/>
                    <a:pt x="158231" y="65142"/>
                    <a:pt x="174172" y="58057"/>
                  </a:cubicBezTo>
                  <a:cubicBezTo>
                    <a:pt x="275103" y="13199"/>
                    <a:pt x="234884" y="42658"/>
                    <a:pt x="319315" y="14514"/>
                  </a:cubicBezTo>
                  <a:cubicBezTo>
                    <a:pt x="329578" y="11093"/>
                    <a:pt x="338667" y="4838"/>
                    <a:pt x="348343" y="0"/>
                  </a:cubicBezTo>
                  <a:lnTo>
                    <a:pt x="377372" y="116114"/>
                  </a:lnTo>
                  <a:cubicBezTo>
                    <a:pt x="319315" y="120952"/>
                    <a:pt x="260666" y="121051"/>
                    <a:pt x="203200" y="130629"/>
                  </a:cubicBezTo>
                  <a:cubicBezTo>
                    <a:pt x="173018" y="135659"/>
                    <a:pt x="146406" y="155330"/>
                    <a:pt x="116115" y="159657"/>
                  </a:cubicBezTo>
                  <a:cubicBezTo>
                    <a:pt x="9725" y="174856"/>
                    <a:pt x="48726" y="174172"/>
                    <a:pt x="0" y="17417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grpSp>
      <p:pic>
        <p:nvPicPr>
          <p:cNvPr id="21" name="Picture 30" descr="MC90039100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25" y="3849688"/>
            <a:ext cx="1339850"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a:spLocks/>
          </p:cNvSpPr>
          <p:nvPr/>
        </p:nvSpPr>
        <p:spPr bwMode="auto">
          <a:xfrm>
            <a:off x="636588" y="4003675"/>
            <a:ext cx="511175" cy="234950"/>
          </a:xfrm>
          <a:custGeom>
            <a:avLst/>
            <a:gdLst>
              <a:gd name="T0" fmla="*/ 0 w 377372"/>
              <a:gd name="T1" fmla="*/ 207049252 h 174176"/>
              <a:gd name="T2" fmla="*/ 0 w 377372"/>
              <a:gd name="T3" fmla="*/ 207049252 h 174176"/>
              <a:gd name="T4" fmla="*/ 257474688 w 377372"/>
              <a:gd name="T5" fmla="*/ 155286358 h 174176"/>
              <a:gd name="T6" fmla="*/ 343300405 w 377372"/>
              <a:gd name="T7" fmla="*/ 103524469 h 174176"/>
              <a:gd name="T8" fmla="*/ 629382935 w 377372"/>
              <a:gd name="T9" fmla="*/ 25879808 h 174176"/>
              <a:gd name="T10" fmla="*/ 686598631 w 377372"/>
              <a:gd name="T11" fmla="*/ 0 h 174176"/>
              <a:gd name="T12" fmla="*/ 686598631 w 377372"/>
              <a:gd name="T13" fmla="*/ 0 h 174176"/>
              <a:gd name="T14" fmla="*/ 743816014 w 377372"/>
              <a:gd name="T15" fmla="*/ 207049252 h 174176"/>
              <a:gd name="T16" fmla="*/ 400515578 w 377372"/>
              <a:gd name="T17" fmla="*/ 232930699 h 174176"/>
              <a:gd name="T18" fmla="*/ 228867476 w 377372"/>
              <a:gd name="T19" fmla="*/ 284692581 h 174176"/>
              <a:gd name="T20" fmla="*/ 0 w 377372"/>
              <a:gd name="T21" fmla="*/ 310575146 h 174176"/>
              <a:gd name="T22" fmla="*/ 0 w 377372"/>
              <a:gd name="T23" fmla="*/ 310575146 h 174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7372" h="174176">
                <a:moveTo>
                  <a:pt x="0" y="116114"/>
                </a:moveTo>
                <a:lnTo>
                  <a:pt x="0" y="116114"/>
                </a:lnTo>
                <a:cubicBezTo>
                  <a:pt x="43543" y="106438"/>
                  <a:pt x="88313" y="101191"/>
                  <a:pt x="130629" y="87086"/>
                </a:cubicBezTo>
                <a:cubicBezTo>
                  <a:pt x="147178" y="81570"/>
                  <a:pt x="158231" y="65142"/>
                  <a:pt x="174172" y="58057"/>
                </a:cubicBezTo>
                <a:cubicBezTo>
                  <a:pt x="275103" y="13199"/>
                  <a:pt x="234884" y="42658"/>
                  <a:pt x="319315" y="14514"/>
                </a:cubicBezTo>
                <a:cubicBezTo>
                  <a:pt x="329578" y="11093"/>
                  <a:pt x="338667" y="4838"/>
                  <a:pt x="348343" y="0"/>
                </a:cubicBezTo>
                <a:lnTo>
                  <a:pt x="377372" y="116114"/>
                </a:lnTo>
                <a:cubicBezTo>
                  <a:pt x="319315" y="120952"/>
                  <a:pt x="260666" y="121051"/>
                  <a:pt x="203200" y="130629"/>
                </a:cubicBezTo>
                <a:cubicBezTo>
                  <a:pt x="173018" y="135659"/>
                  <a:pt x="146406" y="155330"/>
                  <a:pt x="116115" y="159657"/>
                </a:cubicBezTo>
                <a:cubicBezTo>
                  <a:pt x="9725" y="174856"/>
                  <a:pt x="48726" y="174172"/>
                  <a:pt x="0" y="17417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sp>
        <p:nvSpPr>
          <p:cNvPr id="7" name="Rounded Rectangular Callout 6"/>
          <p:cNvSpPr>
            <a:spLocks noChangeArrowheads="1"/>
          </p:cNvSpPr>
          <p:nvPr/>
        </p:nvSpPr>
        <p:spPr bwMode="auto">
          <a:xfrm>
            <a:off x="7616825" y="3198813"/>
            <a:ext cx="1295400" cy="650875"/>
          </a:xfrm>
          <a:prstGeom prst="wedgeRoundRectCallout">
            <a:avLst>
              <a:gd name="adj1" fmla="val -20833"/>
              <a:gd name="adj2" fmla="val 62500"/>
              <a:gd name="adj3" fmla="val 16667"/>
            </a:avLst>
          </a:prstGeom>
          <a:solidFill>
            <a:schemeClr val="accent1"/>
          </a:solidFill>
          <a:ln w="9525" algn="ctr">
            <a:solidFill>
              <a:schemeClr val="tx1"/>
            </a:solidFill>
            <a:round/>
            <a:headEnd/>
            <a:tailEnd/>
          </a:ln>
        </p:spPr>
        <p:txBody>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a:spcBef>
                <a:spcPct val="0"/>
              </a:spcBef>
              <a:buClrTx/>
              <a:buFontTx/>
              <a:buNone/>
            </a:pPr>
            <a:r>
              <a:rPr lang="en-US" altLang="en-US" sz="1800">
                <a:latin typeface="Franklin Gothic Medium" pitchFamily="34" charset="0"/>
              </a:rPr>
              <a:t>It’s like a straw fan!</a:t>
            </a:r>
          </a:p>
        </p:txBody>
      </p:sp>
      <p:sp>
        <p:nvSpPr>
          <p:cNvPr id="24" name="Rounded Rectangular Callout 23"/>
          <p:cNvSpPr>
            <a:spLocks noChangeArrowheads="1"/>
          </p:cNvSpPr>
          <p:nvPr/>
        </p:nvSpPr>
        <p:spPr bwMode="auto">
          <a:xfrm>
            <a:off x="4321175" y="4100513"/>
            <a:ext cx="1295400" cy="650875"/>
          </a:xfrm>
          <a:prstGeom prst="wedgeRoundRectCallout">
            <a:avLst>
              <a:gd name="adj1" fmla="val -20833"/>
              <a:gd name="adj2" fmla="val 62500"/>
              <a:gd name="adj3" fmla="val 16667"/>
            </a:avLst>
          </a:prstGeom>
          <a:solidFill>
            <a:schemeClr val="accent1"/>
          </a:solidFill>
          <a:ln w="9525" algn="ctr">
            <a:solidFill>
              <a:schemeClr val="tx1"/>
            </a:solidFill>
            <a:round/>
            <a:headEnd/>
            <a:tailEnd/>
          </a:ln>
        </p:spPr>
        <p:txBody>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a:spcBef>
                <a:spcPct val="0"/>
              </a:spcBef>
              <a:buClrTx/>
              <a:buFontTx/>
              <a:buNone/>
            </a:pPr>
            <a:r>
              <a:rPr lang="en-US" altLang="en-US" sz="1800">
                <a:latin typeface="Franklin Gothic Medium" pitchFamily="34" charset="0"/>
              </a:rPr>
              <a:t>It’s like a tree trunk!</a:t>
            </a:r>
          </a:p>
        </p:txBody>
      </p:sp>
      <p:sp>
        <p:nvSpPr>
          <p:cNvPr id="25" name="Rounded Rectangular Callout 24"/>
          <p:cNvSpPr>
            <a:spLocks noChangeArrowheads="1"/>
          </p:cNvSpPr>
          <p:nvPr/>
        </p:nvSpPr>
        <p:spPr bwMode="auto">
          <a:xfrm>
            <a:off x="152400" y="3198813"/>
            <a:ext cx="1295400" cy="650875"/>
          </a:xfrm>
          <a:prstGeom prst="wedgeRoundRectCallout">
            <a:avLst>
              <a:gd name="adj1" fmla="val -20833"/>
              <a:gd name="adj2" fmla="val 62500"/>
              <a:gd name="adj3" fmla="val 16667"/>
            </a:avLst>
          </a:prstGeom>
          <a:solidFill>
            <a:schemeClr val="accent1"/>
          </a:solidFill>
          <a:ln w="9525" algn="ctr">
            <a:solidFill>
              <a:schemeClr val="tx1"/>
            </a:solidFill>
            <a:round/>
            <a:headEnd/>
            <a:tailEnd/>
          </a:ln>
        </p:spPr>
        <p:txBody>
          <a:bodyPr/>
          <a:lstStyle>
            <a:lvl1pPr>
              <a:spcBef>
                <a:spcPct val="20000"/>
              </a:spcBef>
              <a:buClr>
                <a:schemeClr val="hlink"/>
              </a:buClr>
              <a:buChar char="•"/>
              <a:defRPr sz="3200">
                <a:solidFill>
                  <a:schemeClr val="tx1"/>
                </a:solidFill>
                <a:latin typeface="Garamond" pitchFamily="18" charset="0"/>
              </a:defRPr>
            </a:lvl1pPr>
            <a:lvl2pPr marL="742950" indent="-285750">
              <a:spcBef>
                <a:spcPct val="20000"/>
              </a:spcBef>
              <a:buChar char="–"/>
              <a:defRPr sz="2800">
                <a:solidFill>
                  <a:schemeClr val="tx1"/>
                </a:solidFill>
                <a:latin typeface="Garamond" pitchFamily="18" charset="0"/>
              </a:defRPr>
            </a:lvl2pPr>
            <a:lvl3pPr marL="1143000" indent="-228600">
              <a:spcBef>
                <a:spcPct val="20000"/>
              </a:spcBef>
              <a:buClr>
                <a:schemeClr val="tx2"/>
              </a:buClr>
              <a:buChar char="•"/>
              <a:defRPr sz="2400">
                <a:solidFill>
                  <a:schemeClr val="tx1"/>
                </a:solidFill>
                <a:latin typeface="Garamond" pitchFamily="18" charset="0"/>
              </a:defRPr>
            </a:lvl3pPr>
            <a:lvl4pPr marL="1600200" indent="-228600">
              <a:spcBef>
                <a:spcPct val="20000"/>
              </a:spcBef>
              <a:buChar char="–"/>
              <a:defRPr sz="2000">
                <a:solidFill>
                  <a:schemeClr val="tx1"/>
                </a:solidFill>
                <a:latin typeface="Garamond" pitchFamily="18" charset="0"/>
              </a:defRPr>
            </a:lvl4pPr>
            <a:lvl5pPr marL="2057400" indent="-228600">
              <a:spcBef>
                <a:spcPct val="20000"/>
              </a:spcBef>
              <a:buClr>
                <a:schemeClr val="folHlink"/>
              </a:buClr>
              <a:buChar char="•"/>
              <a:defRPr sz="2000">
                <a:solidFill>
                  <a:schemeClr val="tx1"/>
                </a:solidFill>
                <a:latin typeface="Garamond"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itchFamily="18" charset="0"/>
              </a:defRPr>
            </a:lvl9pPr>
          </a:lstStyle>
          <a:p>
            <a:pPr>
              <a:spcBef>
                <a:spcPct val="0"/>
              </a:spcBef>
              <a:buClrTx/>
              <a:buFontTx/>
              <a:buNone/>
            </a:pPr>
            <a:r>
              <a:rPr lang="en-US" altLang="en-US" sz="1800">
                <a:latin typeface="Franklin Gothic Medium" pitchFamily="34" charset="0"/>
              </a:rPr>
              <a:t>It’s like a snake!</a:t>
            </a:r>
          </a:p>
        </p:txBody>
      </p:sp>
      <p:grpSp>
        <p:nvGrpSpPr>
          <p:cNvPr id="8" name="Group 7"/>
          <p:cNvGrpSpPr>
            <a:grpSpLocks/>
          </p:cNvGrpSpPr>
          <p:nvPr/>
        </p:nvGrpSpPr>
        <p:grpSpPr bwMode="auto">
          <a:xfrm>
            <a:off x="263525" y="4048125"/>
            <a:ext cx="1295400" cy="1585913"/>
            <a:chOff x="308546" y="1419649"/>
            <a:chExt cx="1295400" cy="1586649"/>
          </a:xfrm>
        </p:grpSpPr>
        <p:pic>
          <p:nvPicPr>
            <p:cNvPr id="78867" name="Picture 28" descr="MC9003835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546" y="1419649"/>
              <a:ext cx="1295400" cy="15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8" name="Freeform 26"/>
            <p:cNvSpPr>
              <a:spLocks/>
            </p:cNvSpPr>
            <p:nvPr/>
          </p:nvSpPr>
          <p:spPr bwMode="auto">
            <a:xfrm rot="5714792">
              <a:off x="175840" y="2095089"/>
              <a:ext cx="510819" cy="235768"/>
            </a:xfrm>
            <a:custGeom>
              <a:avLst/>
              <a:gdLst>
                <a:gd name="T0" fmla="*/ 0 w 377372"/>
                <a:gd name="T1" fmla="*/ 225059739 h 174176"/>
                <a:gd name="T2" fmla="*/ 0 w 377372"/>
                <a:gd name="T3" fmla="*/ 225059739 h 174176"/>
                <a:gd name="T4" fmla="*/ 253205120 w 377372"/>
                <a:gd name="T5" fmla="*/ 168795828 h 174176"/>
                <a:gd name="T6" fmla="*/ 337607855 w 377372"/>
                <a:gd name="T7" fmla="*/ 112529905 h 174176"/>
                <a:gd name="T8" fmla="*/ 618947843 w 377372"/>
                <a:gd name="T9" fmla="*/ 28131025 h 174176"/>
                <a:gd name="T10" fmla="*/ 675214716 w 377372"/>
                <a:gd name="T11" fmla="*/ 0 h 174176"/>
                <a:gd name="T12" fmla="*/ 675214716 w 377372"/>
                <a:gd name="T13" fmla="*/ 0 h 174176"/>
                <a:gd name="T14" fmla="*/ 731482231 w 377372"/>
                <a:gd name="T15" fmla="*/ 225059739 h 174176"/>
                <a:gd name="T16" fmla="*/ 393874488 w 377372"/>
                <a:gd name="T17" fmla="*/ 253194958 h 174176"/>
                <a:gd name="T18" fmla="*/ 225073694 w 377372"/>
                <a:gd name="T19" fmla="*/ 309458273 h 174176"/>
                <a:gd name="T20" fmla="*/ 0 w 377372"/>
                <a:gd name="T21" fmla="*/ 337591974 h 174176"/>
                <a:gd name="T22" fmla="*/ 0 w 377372"/>
                <a:gd name="T23" fmla="*/ 337591974 h 174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7372" h="174176">
                  <a:moveTo>
                    <a:pt x="0" y="116114"/>
                  </a:moveTo>
                  <a:lnTo>
                    <a:pt x="0" y="116114"/>
                  </a:lnTo>
                  <a:cubicBezTo>
                    <a:pt x="43543" y="106438"/>
                    <a:pt x="88313" y="101191"/>
                    <a:pt x="130629" y="87086"/>
                  </a:cubicBezTo>
                  <a:cubicBezTo>
                    <a:pt x="147178" y="81570"/>
                    <a:pt x="158231" y="65142"/>
                    <a:pt x="174172" y="58057"/>
                  </a:cubicBezTo>
                  <a:cubicBezTo>
                    <a:pt x="275103" y="13199"/>
                    <a:pt x="234884" y="42658"/>
                    <a:pt x="319315" y="14514"/>
                  </a:cubicBezTo>
                  <a:cubicBezTo>
                    <a:pt x="329578" y="11093"/>
                    <a:pt x="338667" y="4838"/>
                    <a:pt x="348343" y="0"/>
                  </a:cubicBezTo>
                  <a:lnTo>
                    <a:pt x="377372" y="116114"/>
                  </a:lnTo>
                  <a:cubicBezTo>
                    <a:pt x="319315" y="120952"/>
                    <a:pt x="260666" y="121051"/>
                    <a:pt x="203200" y="130629"/>
                  </a:cubicBezTo>
                  <a:cubicBezTo>
                    <a:pt x="173018" y="135659"/>
                    <a:pt x="146406" y="155330"/>
                    <a:pt x="116115" y="159657"/>
                  </a:cubicBezTo>
                  <a:cubicBezTo>
                    <a:pt x="9725" y="174856"/>
                    <a:pt x="48726" y="174172"/>
                    <a:pt x="0" y="17417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grpSp>
      <p:grpSp>
        <p:nvGrpSpPr>
          <p:cNvPr id="30" name="Group 29"/>
          <p:cNvGrpSpPr>
            <a:grpSpLocks/>
          </p:cNvGrpSpPr>
          <p:nvPr/>
        </p:nvGrpSpPr>
        <p:grpSpPr bwMode="auto">
          <a:xfrm flipH="1">
            <a:off x="7391400" y="4048125"/>
            <a:ext cx="1295400" cy="1585913"/>
            <a:chOff x="308546" y="1419649"/>
            <a:chExt cx="1295400" cy="1586649"/>
          </a:xfrm>
        </p:grpSpPr>
        <p:pic>
          <p:nvPicPr>
            <p:cNvPr id="78865" name="Picture 28" descr="MC9003835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546" y="1419649"/>
              <a:ext cx="1295400" cy="15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6" name="Freeform 31"/>
            <p:cNvSpPr>
              <a:spLocks/>
            </p:cNvSpPr>
            <p:nvPr/>
          </p:nvSpPr>
          <p:spPr bwMode="auto">
            <a:xfrm rot="5714792">
              <a:off x="175840" y="2095089"/>
              <a:ext cx="510819" cy="235768"/>
            </a:xfrm>
            <a:custGeom>
              <a:avLst/>
              <a:gdLst>
                <a:gd name="T0" fmla="*/ 0 w 377372"/>
                <a:gd name="T1" fmla="*/ 225059739 h 174176"/>
                <a:gd name="T2" fmla="*/ 0 w 377372"/>
                <a:gd name="T3" fmla="*/ 225059739 h 174176"/>
                <a:gd name="T4" fmla="*/ 253205120 w 377372"/>
                <a:gd name="T5" fmla="*/ 168795828 h 174176"/>
                <a:gd name="T6" fmla="*/ 337607855 w 377372"/>
                <a:gd name="T7" fmla="*/ 112529905 h 174176"/>
                <a:gd name="T8" fmla="*/ 618947843 w 377372"/>
                <a:gd name="T9" fmla="*/ 28131025 h 174176"/>
                <a:gd name="T10" fmla="*/ 675214716 w 377372"/>
                <a:gd name="T11" fmla="*/ 0 h 174176"/>
                <a:gd name="T12" fmla="*/ 675214716 w 377372"/>
                <a:gd name="T13" fmla="*/ 0 h 174176"/>
                <a:gd name="T14" fmla="*/ 731482231 w 377372"/>
                <a:gd name="T15" fmla="*/ 225059739 h 174176"/>
                <a:gd name="T16" fmla="*/ 393874488 w 377372"/>
                <a:gd name="T17" fmla="*/ 253194958 h 174176"/>
                <a:gd name="T18" fmla="*/ 225073694 w 377372"/>
                <a:gd name="T19" fmla="*/ 309458273 h 174176"/>
                <a:gd name="T20" fmla="*/ 0 w 377372"/>
                <a:gd name="T21" fmla="*/ 337591974 h 174176"/>
                <a:gd name="T22" fmla="*/ 0 w 377372"/>
                <a:gd name="T23" fmla="*/ 337591974 h 174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7372" h="174176">
                  <a:moveTo>
                    <a:pt x="0" y="116114"/>
                  </a:moveTo>
                  <a:lnTo>
                    <a:pt x="0" y="116114"/>
                  </a:lnTo>
                  <a:cubicBezTo>
                    <a:pt x="43543" y="106438"/>
                    <a:pt x="88313" y="101191"/>
                    <a:pt x="130629" y="87086"/>
                  </a:cubicBezTo>
                  <a:cubicBezTo>
                    <a:pt x="147178" y="81570"/>
                    <a:pt x="158231" y="65142"/>
                    <a:pt x="174172" y="58057"/>
                  </a:cubicBezTo>
                  <a:cubicBezTo>
                    <a:pt x="275103" y="13199"/>
                    <a:pt x="234884" y="42658"/>
                    <a:pt x="319315" y="14514"/>
                  </a:cubicBezTo>
                  <a:cubicBezTo>
                    <a:pt x="329578" y="11093"/>
                    <a:pt x="338667" y="4838"/>
                    <a:pt x="348343" y="0"/>
                  </a:cubicBezTo>
                  <a:lnTo>
                    <a:pt x="377372" y="116114"/>
                  </a:lnTo>
                  <a:cubicBezTo>
                    <a:pt x="319315" y="120952"/>
                    <a:pt x="260666" y="121051"/>
                    <a:pt x="203200" y="130629"/>
                  </a:cubicBezTo>
                  <a:cubicBezTo>
                    <a:pt x="173018" y="135659"/>
                    <a:pt x="146406" y="155330"/>
                    <a:pt x="116115" y="159657"/>
                  </a:cubicBezTo>
                  <a:cubicBezTo>
                    <a:pt x="9725" y="174856"/>
                    <a:pt x="48726" y="174172"/>
                    <a:pt x="0" y="17417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grpSp>
      <p:grpSp>
        <p:nvGrpSpPr>
          <p:cNvPr id="33" name="Group 32"/>
          <p:cNvGrpSpPr>
            <a:grpSpLocks/>
          </p:cNvGrpSpPr>
          <p:nvPr/>
        </p:nvGrpSpPr>
        <p:grpSpPr bwMode="auto">
          <a:xfrm flipH="1">
            <a:off x="4598988" y="4916488"/>
            <a:ext cx="1295400" cy="1585912"/>
            <a:chOff x="308546" y="1419649"/>
            <a:chExt cx="1295400" cy="1586649"/>
          </a:xfrm>
        </p:grpSpPr>
        <p:pic>
          <p:nvPicPr>
            <p:cNvPr id="78863" name="Picture 28" descr="MC9003835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546" y="1419649"/>
              <a:ext cx="1295400" cy="158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4" name="Freeform 34"/>
            <p:cNvSpPr>
              <a:spLocks/>
            </p:cNvSpPr>
            <p:nvPr/>
          </p:nvSpPr>
          <p:spPr bwMode="auto">
            <a:xfrm rot="5714792">
              <a:off x="175840" y="2095089"/>
              <a:ext cx="510819" cy="235768"/>
            </a:xfrm>
            <a:custGeom>
              <a:avLst/>
              <a:gdLst>
                <a:gd name="T0" fmla="*/ 0 w 377372"/>
                <a:gd name="T1" fmla="*/ 225059739 h 174176"/>
                <a:gd name="T2" fmla="*/ 0 w 377372"/>
                <a:gd name="T3" fmla="*/ 225059739 h 174176"/>
                <a:gd name="T4" fmla="*/ 253205120 w 377372"/>
                <a:gd name="T5" fmla="*/ 168795828 h 174176"/>
                <a:gd name="T6" fmla="*/ 337607855 w 377372"/>
                <a:gd name="T7" fmla="*/ 112529905 h 174176"/>
                <a:gd name="T8" fmla="*/ 618947843 w 377372"/>
                <a:gd name="T9" fmla="*/ 28131025 h 174176"/>
                <a:gd name="T10" fmla="*/ 675214716 w 377372"/>
                <a:gd name="T11" fmla="*/ 0 h 174176"/>
                <a:gd name="T12" fmla="*/ 675214716 w 377372"/>
                <a:gd name="T13" fmla="*/ 0 h 174176"/>
                <a:gd name="T14" fmla="*/ 731482231 w 377372"/>
                <a:gd name="T15" fmla="*/ 225059739 h 174176"/>
                <a:gd name="T16" fmla="*/ 393874488 w 377372"/>
                <a:gd name="T17" fmla="*/ 253194958 h 174176"/>
                <a:gd name="T18" fmla="*/ 225073694 w 377372"/>
                <a:gd name="T19" fmla="*/ 309458273 h 174176"/>
                <a:gd name="T20" fmla="*/ 0 w 377372"/>
                <a:gd name="T21" fmla="*/ 337591974 h 174176"/>
                <a:gd name="T22" fmla="*/ 0 w 377372"/>
                <a:gd name="T23" fmla="*/ 337591974 h 174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7372" h="174176">
                  <a:moveTo>
                    <a:pt x="0" y="116114"/>
                  </a:moveTo>
                  <a:lnTo>
                    <a:pt x="0" y="116114"/>
                  </a:lnTo>
                  <a:cubicBezTo>
                    <a:pt x="43543" y="106438"/>
                    <a:pt x="88313" y="101191"/>
                    <a:pt x="130629" y="87086"/>
                  </a:cubicBezTo>
                  <a:cubicBezTo>
                    <a:pt x="147178" y="81570"/>
                    <a:pt x="158231" y="65142"/>
                    <a:pt x="174172" y="58057"/>
                  </a:cubicBezTo>
                  <a:cubicBezTo>
                    <a:pt x="275103" y="13199"/>
                    <a:pt x="234884" y="42658"/>
                    <a:pt x="319315" y="14514"/>
                  </a:cubicBezTo>
                  <a:cubicBezTo>
                    <a:pt x="329578" y="11093"/>
                    <a:pt x="338667" y="4838"/>
                    <a:pt x="348343" y="0"/>
                  </a:cubicBezTo>
                  <a:lnTo>
                    <a:pt x="377372" y="116114"/>
                  </a:lnTo>
                  <a:cubicBezTo>
                    <a:pt x="319315" y="120952"/>
                    <a:pt x="260666" y="121051"/>
                    <a:pt x="203200" y="130629"/>
                  </a:cubicBezTo>
                  <a:cubicBezTo>
                    <a:pt x="173018" y="135659"/>
                    <a:pt x="146406" y="155330"/>
                    <a:pt x="116115" y="159657"/>
                  </a:cubicBezTo>
                  <a:cubicBezTo>
                    <a:pt x="9725" y="174856"/>
                    <a:pt x="48726" y="174172"/>
                    <a:pt x="0" y="174172"/>
                  </a:cubicBezTo>
                </a:path>
              </a:pathLst>
            </a:custGeom>
            <a:solidFill>
              <a:schemeClr val="bg2"/>
            </a:solidFill>
            <a:ln w="9525" cap="flat" cmpd="sng" algn="ctr">
              <a:solidFill>
                <a:schemeClr val="tx1"/>
              </a:solidFill>
              <a:prstDash val="solid"/>
              <a:round/>
              <a:headEnd type="none" w="med" len="med"/>
              <a:tailEnd type="none" w="med" len="med"/>
            </a:ln>
          </p:spPr>
          <p:txBody>
            <a:bodyPr/>
            <a:lstStyle/>
            <a:p>
              <a:endParaRPr lang="en-US"/>
            </a:p>
          </p:txBody>
        </p:sp>
      </p:grpSp>
    </p:spTree>
    <p:extLst>
      <p:ext uri="{BB962C8B-B14F-4D97-AF65-F5344CB8AC3E}">
        <p14:creationId xmlns:p14="http://schemas.microsoft.com/office/powerpoint/2010/main" val="1836075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xit" presetSubtype="0" fill="hold" nodeType="clickEffect">
                                  <p:stCondLst>
                                    <p:cond delay="0"/>
                                  </p:stCondLst>
                                  <p:childTnLst>
                                    <p:set>
                                      <p:cBhvr>
                                        <p:cTn id="47" dur="1" fill="hold">
                                          <p:stCondLst>
                                            <p:cond delay="0"/>
                                          </p:stCondLst>
                                        </p:cTn>
                                        <p:tgtEl>
                                          <p:spTgt spid="1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2"/>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5"/>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childTnLst>
                                </p:cTn>
                              </p:par>
                              <p:par>
                                <p:cTn id="66" presetID="10"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22" grpId="1" animBg="1"/>
      <p:bldP spid="7" grpId="0" animBg="1"/>
      <p:bldP spid="7" grpId="1" animBg="1"/>
      <p:bldP spid="24" grpId="0" animBg="1"/>
      <p:bldP spid="24" grpId="1" animBg="1"/>
      <p:bldP spid="25" grpId="0" animBg="1"/>
      <p:bldP spid="25"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Take Home </a:t>
            </a:r>
            <a:r>
              <a:rPr lang="en-US" b="1" dirty="0" smtClean="0">
                <a:solidFill>
                  <a:srgbClr val="7030A0"/>
                </a:solidFill>
                <a:latin typeface="Calibri" pitchFamily="34" charset="0"/>
              </a:rPr>
              <a:t>Messages</a:t>
            </a:r>
            <a:endParaRPr lang="en-US" dirty="0">
              <a:solidFill>
                <a:srgbClr val="7030A0"/>
              </a:solidFill>
            </a:endParaRPr>
          </a:p>
        </p:txBody>
      </p:sp>
      <p:sp>
        <p:nvSpPr>
          <p:cNvPr id="3" name="Content Placeholder 2"/>
          <p:cNvSpPr>
            <a:spLocks noGrp="1"/>
          </p:cNvSpPr>
          <p:nvPr>
            <p:ph idx="1"/>
          </p:nvPr>
        </p:nvSpPr>
        <p:spPr/>
        <p:txBody>
          <a:bodyPr/>
          <a:lstStyle/>
          <a:p>
            <a:pPr marL="0" indent="0" algn="ctr">
              <a:buNone/>
            </a:pPr>
            <a:endParaRPr lang="en-US" dirty="0" smtClean="0">
              <a:solidFill>
                <a:schemeClr val="accent6">
                  <a:lumMod val="75000"/>
                </a:schemeClr>
              </a:solidFill>
            </a:endParaRPr>
          </a:p>
          <a:p>
            <a:pPr marL="0" indent="0" algn="ctr">
              <a:buNone/>
            </a:pPr>
            <a:r>
              <a:rPr lang="en-US" sz="3600" dirty="0" smtClean="0">
                <a:solidFill>
                  <a:schemeClr val="accent6">
                    <a:lumMod val="75000"/>
                  </a:schemeClr>
                </a:solidFill>
              </a:rPr>
              <a:t>This </a:t>
            </a:r>
            <a:r>
              <a:rPr lang="en-US" sz="3600" dirty="0">
                <a:solidFill>
                  <a:schemeClr val="accent6">
                    <a:lumMod val="75000"/>
                  </a:schemeClr>
                </a:solidFill>
              </a:rPr>
              <a:t>is not to say that if bad things happen there are necessarily long term negatives.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Connector 2"/>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p:txBody>
          <a:bodyPr/>
          <a:lstStyle/>
          <a:p>
            <a:pPr marL="225425" indent="-225425"/>
            <a:r>
              <a:rPr lang="en-US" sz="3500" dirty="0">
                <a:solidFill>
                  <a:schemeClr val="accent6">
                    <a:lumMod val="75000"/>
                  </a:schemeClr>
                </a:solidFill>
                <a:latin typeface="Calibri" pitchFamily="34" charset="0"/>
              </a:rPr>
              <a:t>Change the </a:t>
            </a:r>
            <a:r>
              <a:rPr lang="en-US" sz="3500" dirty="0">
                <a:solidFill>
                  <a:srgbClr val="7030A0"/>
                </a:solidFill>
                <a:latin typeface="Calibri" pitchFamily="34" charset="0"/>
              </a:rPr>
              <a:t>LENS</a:t>
            </a:r>
            <a:r>
              <a:rPr lang="en-US" sz="3500" dirty="0">
                <a:solidFill>
                  <a:srgbClr val="925FA7"/>
                </a:solidFill>
                <a:latin typeface="Calibri" pitchFamily="34" charset="0"/>
              </a:rPr>
              <a:t> </a:t>
            </a:r>
            <a:r>
              <a:rPr lang="en-US" sz="3500" dirty="0">
                <a:solidFill>
                  <a:schemeClr val="accent6">
                    <a:lumMod val="75000"/>
                  </a:schemeClr>
                </a:solidFill>
                <a:latin typeface="Calibri" pitchFamily="34" charset="0"/>
              </a:rPr>
              <a:t>we use to </a:t>
            </a:r>
            <a:r>
              <a:rPr lang="en-US" sz="3500" dirty="0">
                <a:solidFill>
                  <a:srgbClr val="7030A0"/>
                </a:solidFill>
                <a:latin typeface="Calibri" pitchFamily="34" charset="0"/>
              </a:rPr>
              <a:t>PRIORITIZE</a:t>
            </a:r>
            <a:r>
              <a:rPr lang="en-US" sz="3500" dirty="0">
                <a:solidFill>
                  <a:srgbClr val="925FA7"/>
                </a:solidFill>
                <a:latin typeface="Calibri" pitchFamily="34" charset="0"/>
              </a:rPr>
              <a:t> </a:t>
            </a:r>
            <a:r>
              <a:rPr lang="en-US" sz="3500" dirty="0">
                <a:solidFill>
                  <a:schemeClr val="accent6">
                    <a:lumMod val="75000"/>
                  </a:schemeClr>
                </a:solidFill>
                <a:latin typeface="Calibri" pitchFamily="34" charset="0"/>
              </a:rPr>
              <a:t>how we use our limited time </a:t>
            </a:r>
            <a:r>
              <a:rPr lang="en-US" sz="3500" dirty="0" smtClean="0">
                <a:solidFill>
                  <a:schemeClr val="accent6">
                    <a:lumMod val="75000"/>
                  </a:schemeClr>
                </a:solidFill>
                <a:latin typeface="Calibri" pitchFamily="34" charset="0"/>
              </a:rPr>
              <a:t>with </a:t>
            </a:r>
            <a:r>
              <a:rPr lang="en-US" sz="3500" dirty="0">
                <a:solidFill>
                  <a:schemeClr val="accent6">
                    <a:lumMod val="75000"/>
                  </a:schemeClr>
                </a:solidFill>
                <a:latin typeface="Calibri" pitchFamily="34" charset="0"/>
              </a:rPr>
              <a:t>families:</a:t>
            </a:r>
          </a:p>
          <a:p>
            <a:pPr marL="625475" lvl="1" indent="-225425"/>
            <a:r>
              <a:rPr lang="en-US" dirty="0" smtClean="0">
                <a:solidFill>
                  <a:schemeClr val="accent6">
                    <a:lumMod val="75000"/>
                  </a:schemeClr>
                </a:solidFill>
                <a:latin typeface="Calibri" pitchFamily="34" charset="0"/>
              </a:rPr>
              <a:t>Use </a:t>
            </a:r>
            <a:r>
              <a:rPr lang="en-US" dirty="0">
                <a:solidFill>
                  <a:schemeClr val="accent6">
                    <a:lumMod val="75000"/>
                  </a:schemeClr>
                </a:solidFill>
                <a:latin typeface="Calibri" pitchFamily="34" charset="0"/>
              </a:rPr>
              <a:t>an </a:t>
            </a:r>
            <a:r>
              <a:rPr lang="en-US" dirty="0" err="1">
                <a:solidFill>
                  <a:srgbClr val="7030A0"/>
                </a:solidFill>
                <a:latin typeface="Calibri" pitchFamily="34" charset="0"/>
              </a:rPr>
              <a:t>ecobiodevelopmental</a:t>
            </a:r>
            <a:r>
              <a:rPr lang="en-US" dirty="0">
                <a:solidFill>
                  <a:srgbClr val="925FA7"/>
                </a:solidFill>
                <a:latin typeface="Calibri" pitchFamily="34" charset="0"/>
              </a:rPr>
              <a:t> </a:t>
            </a:r>
            <a:r>
              <a:rPr lang="en-US" dirty="0">
                <a:solidFill>
                  <a:schemeClr val="accent6">
                    <a:lumMod val="75000"/>
                  </a:schemeClr>
                </a:solidFill>
                <a:latin typeface="Calibri" pitchFamily="34" charset="0"/>
              </a:rPr>
              <a:t>framework</a:t>
            </a:r>
          </a:p>
          <a:p>
            <a:pPr marL="625475" lvl="1" indent="-225425"/>
            <a:r>
              <a:rPr lang="en-US" dirty="0" smtClean="0">
                <a:solidFill>
                  <a:schemeClr val="accent6">
                    <a:lumMod val="75000"/>
                  </a:schemeClr>
                </a:solidFill>
                <a:latin typeface="Calibri" pitchFamily="34" charset="0"/>
              </a:rPr>
              <a:t>Understand </a:t>
            </a:r>
            <a:r>
              <a:rPr lang="en-US" dirty="0">
                <a:solidFill>
                  <a:srgbClr val="7030A0"/>
                </a:solidFill>
                <a:latin typeface="Calibri" pitchFamily="34" charset="0"/>
              </a:rPr>
              <a:t>life-course theory</a:t>
            </a:r>
            <a:r>
              <a:rPr lang="en-US" dirty="0">
                <a:latin typeface="Calibri" pitchFamily="34" charset="0"/>
              </a:rPr>
              <a:t> </a:t>
            </a:r>
            <a:r>
              <a:rPr lang="en-US" dirty="0">
                <a:solidFill>
                  <a:schemeClr val="accent6">
                    <a:lumMod val="75000"/>
                  </a:schemeClr>
                </a:solidFill>
                <a:latin typeface="Calibri" pitchFamily="34" charset="0"/>
              </a:rPr>
              <a:t>and </a:t>
            </a:r>
            <a:r>
              <a:rPr lang="en-US" dirty="0" smtClean="0">
                <a:solidFill>
                  <a:srgbClr val="7030A0"/>
                </a:solidFill>
                <a:latin typeface="Calibri" pitchFamily="34" charset="0"/>
              </a:rPr>
              <a:t>developmental </a:t>
            </a:r>
            <a:r>
              <a:rPr lang="en-US" dirty="0">
                <a:solidFill>
                  <a:srgbClr val="7030A0"/>
                </a:solidFill>
                <a:latin typeface="Calibri" pitchFamily="34" charset="0"/>
              </a:rPr>
              <a:t>trajectories</a:t>
            </a:r>
          </a:p>
          <a:p>
            <a:pPr marL="625475" lvl="1" indent="-225425"/>
            <a:r>
              <a:rPr lang="en-US" dirty="0" smtClean="0">
                <a:solidFill>
                  <a:schemeClr val="accent6">
                    <a:lumMod val="75000"/>
                  </a:schemeClr>
                </a:solidFill>
                <a:latin typeface="Calibri" pitchFamily="34" charset="0"/>
              </a:rPr>
              <a:t>Know </a:t>
            </a:r>
            <a:r>
              <a:rPr lang="en-US" dirty="0">
                <a:solidFill>
                  <a:schemeClr val="accent6">
                    <a:lumMod val="75000"/>
                  </a:schemeClr>
                </a:solidFill>
                <a:latin typeface="Calibri" pitchFamily="34" charset="0"/>
              </a:rPr>
              <a:t>the </a:t>
            </a:r>
            <a:r>
              <a:rPr lang="en-US" dirty="0">
                <a:solidFill>
                  <a:srgbClr val="7030A0"/>
                </a:solidFill>
                <a:latin typeface="Calibri" pitchFamily="34" charset="0"/>
              </a:rPr>
              <a:t>biological threats </a:t>
            </a:r>
            <a:r>
              <a:rPr lang="en-US" dirty="0">
                <a:solidFill>
                  <a:schemeClr val="accent6">
                    <a:lumMod val="75000"/>
                  </a:schemeClr>
                </a:solidFill>
                <a:latin typeface="Calibri" pitchFamily="34" charset="0"/>
              </a:rPr>
              <a:t>to healthy life </a:t>
            </a:r>
            <a:r>
              <a:rPr lang="en-US" dirty="0" smtClean="0">
                <a:solidFill>
                  <a:schemeClr val="accent6">
                    <a:lumMod val="75000"/>
                  </a:schemeClr>
                </a:solidFill>
                <a:latin typeface="Calibri" pitchFamily="34" charset="0"/>
              </a:rPr>
              <a:t>courses</a:t>
            </a:r>
            <a:endParaRPr lang="en-US" dirty="0">
              <a:solidFill>
                <a:schemeClr val="accent6">
                  <a:lumMod val="75000"/>
                </a:schemeClr>
              </a:solidFill>
              <a:latin typeface="Calibri" pitchFamily="34" charset="0"/>
            </a:endParaRPr>
          </a:p>
          <a:p>
            <a:pPr marL="625475" lvl="1" indent="-225425"/>
            <a:r>
              <a:rPr lang="en-US" dirty="0" smtClean="0">
                <a:solidFill>
                  <a:schemeClr val="accent6">
                    <a:lumMod val="75000"/>
                  </a:schemeClr>
                </a:solidFill>
                <a:latin typeface="Calibri" pitchFamily="34" charset="0"/>
              </a:rPr>
              <a:t>Identify/address</a:t>
            </a:r>
            <a:r>
              <a:rPr lang="en-US" dirty="0" smtClean="0">
                <a:solidFill>
                  <a:srgbClr val="925FA7"/>
                </a:solidFill>
                <a:latin typeface="Calibri" pitchFamily="34" charset="0"/>
              </a:rPr>
              <a:t> </a:t>
            </a:r>
            <a:r>
              <a:rPr lang="en-US" dirty="0">
                <a:solidFill>
                  <a:srgbClr val="7030A0"/>
                </a:solidFill>
                <a:latin typeface="Calibri" pitchFamily="34" charset="0"/>
              </a:rPr>
              <a:t>environmental risks </a:t>
            </a:r>
            <a:r>
              <a:rPr lang="en-US" dirty="0">
                <a:solidFill>
                  <a:schemeClr val="accent6">
                    <a:lumMod val="75000"/>
                  </a:schemeClr>
                </a:solidFill>
                <a:latin typeface="Calibri" pitchFamily="34" charset="0"/>
              </a:rPr>
              <a:t>early</a:t>
            </a:r>
          </a:p>
          <a:p>
            <a:pPr marL="625475" lvl="1" indent="-225425"/>
            <a:r>
              <a:rPr lang="en-US" dirty="0" smtClean="0">
                <a:solidFill>
                  <a:schemeClr val="accent6">
                    <a:lumMod val="75000"/>
                  </a:schemeClr>
                </a:solidFill>
                <a:latin typeface="Calibri" pitchFamily="34" charset="0"/>
              </a:rPr>
              <a:t>Whenever </a:t>
            </a:r>
            <a:r>
              <a:rPr lang="en-US" dirty="0">
                <a:solidFill>
                  <a:schemeClr val="accent6">
                    <a:lumMod val="75000"/>
                  </a:schemeClr>
                </a:solidFill>
                <a:latin typeface="Calibri" pitchFamily="34" charset="0"/>
              </a:rPr>
              <a:t>possible, </a:t>
            </a:r>
            <a:r>
              <a:rPr lang="en-US" dirty="0">
                <a:solidFill>
                  <a:srgbClr val="7030A0"/>
                </a:solidFill>
                <a:latin typeface="Calibri" pitchFamily="34" charset="0"/>
              </a:rPr>
              <a:t>proactively build wellness</a:t>
            </a:r>
          </a:p>
          <a:p>
            <a:pPr marL="0" indent="0">
              <a:buNone/>
            </a:pPr>
            <a:endParaRPr lang="en-US" dirty="0"/>
          </a:p>
        </p:txBody>
      </p:sp>
      <p:sp>
        <p:nvSpPr>
          <p:cNvPr id="7" name="Title 1"/>
          <p:cNvSpPr>
            <a:spLocks noGrp="1"/>
          </p:cNvSpPr>
          <p:nvPr>
            <p:ph type="title"/>
          </p:nvPr>
        </p:nvSpPr>
        <p:spPr>
          <a:xfrm>
            <a:off x="457200" y="688975"/>
            <a:ext cx="8229600" cy="1143000"/>
          </a:xfrm>
        </p:spPr>
        <p:txBody>
          <a:bodyPr/>
          <a:lstStyle/>
          <a:p>
            <a:r>
              <a:rPr lang="en-US" b="1" dirty="0">
                <a:solidFill>
                  <a:srgbClr val="7030A0"/>
                </a:solidFill>
                <a:latin typeface="Calibri" pitchFamily="34" charset="0"/>
              </a:rPr>
              <a:t>Take Home </a:t>
            </a:r>
            <a:r>
              <a:rPr lang="en-US" b="1" dirty="0" smtClean="0">
                <a:solidFill>
                  <a:srgbClr val="7030A0"/>
                </a:solidFill>
                <a:latin typeface="Calibri" pitchFamily="34" charset="0"/>
              </a:rPr>
              <a:t>Messages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Promote the Five R’s of Early Childhood Education </a:t>
            </a:r>
            <a:endParaRPr lang="en-US" dirty="0">
              <a:solidFill>
                <a:srgbClr val="7030A0"/>
              </a:solidFill>
            </a:endParaRPr>
          </a:p>
        </p:txBody>
      </p:sp>
      <p:sp>
        <p:nvSpPr>
          <p:cNvPr id="3" name="Content Placeholder 2"/>
          <p:cNvSpPr>
            <a:spLocks noGrp="1"/>
          </p:cNvSpPr>
          <p:nvPr>
            <p:ph idx="1"/>
          </p:nvPr>
        </p:nvSpPr>
        <p:spPr/>
        <p:txBody>
          <a:bodyPr/>
          <a:lstStyle/>
          <a:p>
            <a:pPr marL="225425" indent="-225425">
              <a:buFont typeface="Arial"/>
              <a:buChar char="•"/>
            </a:pPr>
            <a:r>
              <a:rPr lang="en-US" sz="2600" b="1" dirty="0">
                <a:solidFill>
                  <a:srgbClr val="7030A0"/>
                </a:solidFill>
                <a:latin typeface="Calibri" pitchFamily="34" charset="0"/>
              </a:rPr>
              <a:t>Reading</a:t>
            </a:r>
            <a:r>
              <a:rPr lang="en-US" sz="2600" b="1" dirty="0">
                <a:solidFill>
                  <a:schemeClr val="accent6">
                    <a:lumMod val="75000"/>
                  </a:schemeClr>
                </a:solidFill>
                <a:latin typeface="Calibri" pitchFamily="34" charset="0"/>
              </a:rPr>
              <a:t> </a:t>
            </a:r>
            <a:r>
              <a:rPr lang="en-US" sz="2600" dirty="0">
                <a:solidFill>
                  <a:schemeClr val="accent6">
                    <a:lumMod val="75000"/>
                  </a:schemeClr>
                </a:solidFill>
                <a:latin typeface="Calibri" pitchFamily="34" charset="0"/>
              </a:rPr>
              <a:t>together as a daily family activity</a:t>
            </a:r>
          </a:p>
          <a:p>
            <a:pPr marL="225425" indent="-225425">
              <a:buFont typeface="Arial"/>
              <a:buChar char="•"/>
            </a:pPr>
            <a:r>
              <a:rPr lang="en-US" sz="2600" b="1" dirty="0" smtClean="0">
                <a:solidFill>
                  <a:srgbClr val="7030A0"/>
                </a:solidFill>
                <a:latin typeface="Calibri" pitchFamily="34" charset="0"/>
              </a:rPr>
              <a:t>Rhyming</a:t>
            </a:r>
            <a:r>
              <a:rPr lang="en-US" sz="2600" dirty="0">
                <a:solidFill>
                  <a:schemeClr val="accent6">
                    <a:lumMod val="75000"/>
                  </a:schemeClr>
                </a:solidFill>
                <a:latin typeface="Calibri" pitchFamily="34" charset="0"/>
              </a:rPr>
              <a:t>,</a:t>
            </a:r>
            <a:r>
              <a:rPr lang="en-US" sz="2600" b="1" dirty="0" smtClean="0">
                <a:solidFill>
                  <a:schemeClr val="accent6">
                    <a:lumMod val="75000"/>
                  </a:schemeClr>
                </a:solidFill>
                <a:latin typeface="Calibri" pitchFamily="34" charset="0"/>
              </a:rPr>
              <a:t> </a:t>
            </a:r>
            <a:r>
              <a:rPr lang="en-US" sz="2600" dirty="0">
                <a:solidFill>
                  <a:schemeClr val="accent6">
                    <a:lumMod val="75000"/>
                  </a:schemeClr>
                </a:solidFill>
                <a:latin typeface="Calibri" pitchFamily="34" charset="0"/>
              </a:rPr>
              <a:t>playing, talking, singing </a:t>
            </a:r>
            <a:r>
              <a:rPr lang="en-US" sz="2600" dirty="0" smtClean="0">
                <a:solidFill>
                  <a:schemeClr val="accent6">
                    <a:lumMod val="75000"/>
                  </a:schemeClr>
                </a:solidFill>
                <a:latin typeface="Calibri" pitchFamily="34" charset="0"/>
              </a:rPr>
              <a:t>and </a:t>
            </a:r>
            <a:r>
              <a:rPr lang="en-US" sz="2600" dirty="0">
                <a:solidFill>
                  <a:schemeClr val="accent6">
                    <a:lumMod val="75000"/>
                  </a:schemeClr>
                </a:solidFill>
                <a:latin typeface="Calibri" pitchFamily="34" charset="0"/>
              </a:rPr>
              <a:t>cuddling together often</a:t>
            </a:r>
          </a:p>
          <a:p>
            <a:pPr marL="225425" indent="-225425">
              <a:buFont typeface="Arial"/>
              <a:buChar char="•"/>
            </a:pPr>
            <a:r>
              <a:rPr lang="en-US" sz="2600" b="1" dirty="0">
                <a:solidFill>
                  <a:srgbClr val="7030A0"/>
                </a:solidFill>
                <a:latin typeface="Calibri" pitchFamily="34" charset="0"/>
              </a:rPr>
              <a:t>Routines</a:t>
            </a:r>
            <a:r>
              <a:rPr lang="en-US" sz="2600" dirty="0">
                <a:solidFill>
                  <a:schemeClr val="accent6">
                    <a:lumMod val="75000"/>
                  </a:schemeClr>
                </a:solidFill>
                <a:latin typeface="Calibri" pitchFamily="34" charset="0"/>
              </a:rPr>
              <a:t> </a:t>
            </a:r>
            <a:r>
              <a:rPr lang="en-US" sz="2600" dirty="0" smtClean="0">
                <a:solidFill>
                  <a:schemeClr val="accent6">
                    <a:lumMod val="75000"/>
                  </a:schemeClr>
                </a:solidFill>
                <a:latin typeface="Calibri" pitchFamily="34" charset="0"/>
              </a:rPr>
              <a:t>and </a:t>
            </a:r>
            <a:r>
              <a:rPr lang="en-US" sz="2600" dirty="0">
                <a:solidFill>
                  <a:schemeClr val="accent6">
                    <a:lumMod val="75000"/>
                  </a:schemeClr>
                </a:solidFill>
                <a:latin typeface="Calibri" pitchFamily="34" charset="0"/>
              </a:rPr>
              <a:t>regular times for meals, play </a:t>
            </a:r>
            <a:r>
              <a:rPr lang="en-US" sz="2600" dirty="0" smtClean="0">
                <a:solidFill>
                  <a:schemeClr val="accent6">
                    <a:lumMod val="75000"/>
                  </a:schemeClr>
                </a:solidFill>
                <a:latin typeface="Calibri" pitchFamily="34" charset="0"/>
              </a:rPr>
              <a:t>and </a:t>
            </a:r>
            <a:r>
              <a:rPr lang="en-US" sz="2600" dirty="0">
                <a:solidFill>
                  <a:schemeClr val="accent6">
                    <a:lumMod val="75000"/>
                  </a:schemeClr>
                </a:solidFill>
                <a:latin typeface="Calibri" pitchFamily="34" charset="0"/>
              </a:rPr>
              <a:t>sleeping, which help </a:t>
            </a:r>
            <a:r>
              <a:rPr lang="en-US" sz="2600" dirty="0" smtClean="0">
                <a:solidFill>
                  <a:schemeClr val="accent6">
                    <a:lumMod val="75000"/>
                  </a:schemeClr>
                </a:solidFill>
                <a:latin typeface="Calibri" pitchFamily="34" charset="0"/>
              </a:rPr>
              <a:t>children </a:t>
            </a:r>
            <a:r>
              <a:rPr lang="en-US" sz="2600" dirty="0">
                <a:solidFill>
                  <a:schemeClr val="accent6">
                    <a:lumMod val="75000"/>
                  </a:schemeClr>
                </a:solidFill>
                <a:latin typeface="Calibri" pitchFamily="34" charset="0"/>
              </a:rPr>
              <a:t>know what they can expect and what is expected of them</a:t>
            </a:r>
          </a:p>
          <a:p>
            <a:pPr marL="225425" indent="-225425">
              <a:buFont typeface="Arial"/>
              <a:buChar char="•"/>
            </a:pPr>
            <a:r>
              <a:rPr lang="en-US" sz="2600" b="1" dirty="0">
                <a:solidFill>
                  <a:srgbClr val="7030A0"/>
                </a:solidFill>
                <a:latin typeface="Calibri" pitchFamily="34" charset="0"/>
              </a:rPr>
              <a:t>Rewards</a:t>
            </a:r>
            <a:r>
              <a:rPr lang="en-US" sz="2600" b="1" dirty="0">
                <a:solidFill>
                  <a:schemeClr val="accent6">
                    <a:lumMod val="75000"/>
                  </a:schemeClr>
                </a:solidFill>
                <a:latin typeface="Calibri" pitchFamily="34" charset="0"/>
              </a:rPr>
              <a:t> </a:t>
            </a:r>
            <a:r>
              <a:rPr lang="en-US" sz="2600" dirty="0">
                <a:solidFill>
                  <a:schemeClr val="accent6">
                    <a:lumMod val="75000"/>
                  </a:schemeClr>
                </a:solidFill>
                <a:latin typeface="Calibri" pitchFamily="34" charset="0"/>
              </a:rPr>
              <a:t>for everyday successes, realizing that praise from those closest to a child is a very potent reward</a:t>
            </a:r>
          </a:p>
          <a:p>
            <a:pPr marL="225425" indent="-225425">
              <a:buFont typeface="Arial"/>
              <a:buChar char="•"/>
            </a:pPr>
            <a:r>
              <a:rPr lang="en-US" sz="2600" b="1" dirty="0">
                <a:solidFill>
                  <a:srgbClr val="7030A0"/>
                </a:solidFill>
                <a:latin typeface="Calibri" pitchFamily="34" charset="0"/>
              </a:rPr>
              <a:t>Relationships</a:t>
            </a:r>
            <a:r>
              <a:rPr lang="en-US" sz="2600" b="1" dirty="0">
                <a:solidFill>
                  <a:schemeClr val="accent6">
                    <a:lumMod val="75000"/>
                  </a:schemeClr>
                </a:solidFill>
                <a:latin typeface="Calibri" pitchFamily="34" charset="0"/>
              </a:rPr>
              <a:t> </a:t>
            </a:r>
            <a:r>
              <a:rPr lang="en-US" sz="2600" dirty="0">
                <a:solidFill>
                  <a:schemeClr val="accent6">
                    <a:lumMod val="75000"/>
                  </a:schemeClr>
                </a:solidFill>
                <a:latin typeface="Calibri" pitchFamily="34" charset="0"/>
              </a:rPr>
              <a:t>that are reciprocal, nurturing </a:t>
            </a:r>
            <a:r>
              <a:rPr lang="en-US" sz="2600" dirty="0" smtClean="0">
                <a:solidFill>
                  <a:schemeClr val="accent6">
                    <a:lumMod val="75000"/>
                  </a:schemeClr>
                </a:solidFill>
                <a:latin typeface="Calibri" pitchFamily="34" charset="0"/>
              </a:rPr>
              <a:t>and </a:t>
            </a:r>
            <a:r>
              <a:rPr lang="en-US" sz="2600" dirty="0">
                <a:solidFill>
                  <a:schemeClr val="accent6">
                    <a:lumMod val="75000"/>
                  </a:schemeClr>
                </a:solidFill>
                <a:latin typeface="Calibri" pitchFamily="34" charset="0"/>
              </a:rPr>
              <a:t>enduring are the foundation of healthy child </a:t>
            </a:r>
            <a:r>
              <a:rPr lang="en-US" sz="2600" dirty="0" smtClean="0">
                <a:solidFill>
                  <a:schemeClr val="accent6">
                    <a:lumMod val="75000"/>
                  </a:schemeClr>
                </a:solidFill>
                <a:latin typeface="Calibri" pitchFamily="34" charset="0"/>
              </a:rPr>
              <a:t>development</a:t>
            </a:r>
            <a:endParaRPr lang="en-US" sz="2600" dirty="0">
              <a:solidFill>
                <a:schemeClr val="accent6">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329303" y="914400"/>
            <a:ext cx="8534400" cy="4114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FFFFFF"/>
                  </a:outerShdw>
                </a:effectLst>
                <a:latin typeface="+mn-lt"/>
              </a:defRPr>
            </a:lvl9pPr>
          </a:lstStyle>
          <a:p>
            <a:pPr algn="ctr">
              <a:buFontTx/>
              <a:buNone/>
              <a:defRPr/>
            </a:pPr>
            <a:endParaRPr lang="en-US" sz="4000" kern="0" dirty="0" smtClean="0">
              <a:effectLst/>
            </a:endParaRPr>
          </a:p>
          <a:p>
            <a:pPr algn="ctr">
              <a:buFontTx/>
              <a:buNone/>
              <a:defRPr/>
            </a:pPr>
            <a:r>
              <a:rPr lang="en-US" sz="4000" kern="0" dirty="0" smtClean="0">
                <a:effectLst/>
              </a:rPr>
              <a:t>It is easier to </a:t>
            </a:r>
            <a:r>
              <a:rPr lang="en-US" sz="4000" b="1" kern="0" dirty="0" smtClean="0">
                <a:solidFill>
                  <a:schemeClr val="accent6">
                    <a:lumMod val="75000"/>
                  </a:schemeClr>
                </a:solidFill>
                <a:effectLst>
                  <a:outerShdw blurRad="38100" dist="38100" dir="2700000" algn="tl">
                    <a:srgbClr val="000000"/>
                  </a:outerShdw>
                </a:effectLst>
              </a:rPr>
              <a:t>build strong children</a:t>
            </a:r>
            <a:r>
              <a:rPr lang="en-US" sz="4000" kern="0" dirty="0" smtClean="0">
                <a:solidFill>
                  <a:schemeClr val="accent6">
                    <a:lumMod val="75000"/>
                  </a:schemeClr>
                </a:solidFill>
                <a:effectLst/>
              </a:rPr>
              <a:t> </a:t>
            </a:r>
            <a:r>
              <a:rPr lang="en-US" sz="4000" kern="0" dirty="0" smtClean="0">
                <a:effectLst/>
              </a:rPr>
              <a:t>than to </a:t>
            </a:r>
            <a:r>
              <a:rPr lang="en-US" sz="4000" b="1" kern="0" dirty="0" smtClean="0">
                <a:solidFill>
                  <a:schemeClr val="accent6">
                    <a:lumMod val="75000"/>
                  </a:schemeClr>
                </a:solidFill>
                <a:effectLst>
                  <a:outerShdw blurRad="38100" dist="38100" dir="2700000" algn="tl">
                    <a:srgbClr val="000000"/>
                  </a:outerShdw>
                </a:effectLst>
              </a:rPr>
              <a:t>repair broken men</a:t>
            </a:r>
            <a:r>
              <a:rPr lang="en-US" sz="4000" kern="0" dirty="0" smtClean="0">
                <a:effectLst/>
              </a:rPr>
              <a:t>.</a:t>
            </a:r>
          </a:p>
          <a:p>
            <a:pPr algn="ctr">
              <a:buFontTx/>
              <a:buNone/>
              <a:defRPr/>
            </a:pPr>
            <a:endParaRPr lang="en-US" sz="2800" kern="0" dirty="0" smtClean="0">
              <a:effectLst/>
            </a:endParaRPr>
          </a:p>
          <a:p>
            <a:pPr algn="ctr">
              <a:buFontTx/>
              <a:buNone/>
              <a:defRPr/>
            </a:pPr>
            <a:r>
              <a:rPr lang="en-US" sz="4400" b="1" kern="0" dirty="0" smtClean="0">
                <a:solidFill>
                  <a:srgbClr val="7030A0"/>
                </a:solidFill>
                <a:effectLst>
                  <a:outerShdw blurRad="38100" dist="38100" dir="2700000" algn="tl">
                    <a:srgbClr val="000000">
                      <a:alpha val="43137"/>
                    </a:srgbClr>
                  </a:outerShdw>
                </a:effectLst>
              </a:rPr>
              <a:t>Frederick Douglass</a:t>
            </a:r>
          </a:p>
        </p:txBody>
      </p:sp>
      <p:pic>
        <p:nvPicPr>
          <p:cNvPr id="49156" name="Picture 4" descr="MMj03157690000[1]"/>
          <p:cNvPicPr>
            <a:picLocks noChangeAspect="1" noChangeArrowheads="1" noCrop="1"/>
          </p:cNvPicPr>
          <p:nvPr/>
        </p:nvPicPr>
        <p:blipFill>
          <a:blip r:embed="rId2"/>
          <a:srcRect/>
          <a:stretch>
            <a:fillRect/>
          </a:stretch>
        </p:blipFill>
        <p:spPr bwMode="auto">
          <a:xfrm>
            <a:off x="3719642" y="4615656"/>
            <a:ext cx="1690558" cy="1611313"/>
          </a:xfrm>
          <a:prstGeom prst="rect">
            <a:avLst/>
          </a:prstGeom>
          <a:ln>
            <a:noFill/>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title"/>
          </p:nvPr>
        </p:nvSpPr>
        <p:spPr>
          <a:xfrm>
            <a:off x="609600" y="0"/>
            <a:ext cx="8229600" cy="1447800"/>
          </a:xfrm>
        </p:spPr>
        <p:txBody>
          <a:bodyPr/>
          <a:lstStyle/>
          <a:p>
            <a:pPr eaLnBrk="1" hangingPunct="1"/>
            <a:r>
              <a:rPr lang="en-US" b="1" dirty="0" smtClean="0">
                <a:solidFill>
                  <a:srgbClr val="7030A0"/>
                </a:solidFill>
              </a:rPr>
              <a:t>Our Agenda:</a:t>
            </a:r>
          </a:p>
        </p:txBody>
      </p:sp>
      <p:sp>
        <p:nvSpPr>
          <p:cNvPr id="17410" name="Content Placeholder 2"/>
          <p:cNvSpPr>
            <a:spLocks noGrp="1"/>
          </p:cNvSpPr>
          <p:nvPr>
            <p:ph idx="1"/>
          </p:nvPr>
        </p:nvSpPr>
        <p:spPr>
          <a:xfrm>
            <a:off x="138113" y="2781300"/>
            <a:ext cx="8991600" cy="3390900"/>
          </a:xfrm>
        </p:spPr>
        <p:txBody>
          <a:bodyPr/>
          <a:lstStyle/>
          <a:p>
            <a:pPr marL="0" indent="0" eaLnBrk="1" hangingPunct="1">
              <a:buNone/>
            </a:pPr>
            <a:r>
              <a:rPr lang="en-US" sz="4800" i="1" dirty="0" smtClean="0">
                <a:solidFill>
                  <a:srgbClr val="7030A0"/>
                </a:solidFill>
              </a:rPr>
              <a:t> </a:t>
            </a:r>
          </a:p>
          <a:p>
            <a:pPr marL="0" indent="0" algn="ctr" eaLnBrk="1" hangingPunct="1">
              <a:buNone/>
            </a:pPr>
            <a:r>
              <a:rPr lang="en-US" sz="4800" i="1" dirty="0" smtClean="0"/>
              <a:t>“</a:t>
            </a:r>
            <a:r>
              <a:rPr lang="en-US" sz="4000" i="1" dirty="0" smtClean="0"/>
              <a:t>It’s all about nurturing relationships. Early relationships build </a:t>
            </a:r>
          </a:p>
          <a:p>
            <a:pPr marL="0" indent="0" algn="ctr" eaLnBrk="1" hangingPunct="1">
              <a:buNone/>
            </a:pPr>
            <a:r>
              <a:rPr lang="en-US" sz="4000" i="1" dirty="0" smtClean="0"/>
              <a:t>their brains and our future.”</a:t>
            </a:r>
            <a:endParaRPr lang="en-US" sz="4000" dirty="0" smtClean="0">
              <a:solidFill>
                <a:srgbClr val="7030A0"/>
              </a:solidFill>
            </a:endParaRPr>
          </a:p>
        </p:txBody>
      </p:sp>
      <p:pic>
        <p:nvPicPr>
          <p:cNvPr id="2050" name="Picture 2" descr="C:\Users\ksmith\AppData\Local\Microsoft\Windows\Temporary Internet Files\Content.Outlook\LU0SYCMA\MP90040936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219200"/>
            <a:ext cx="1575569" cy="2362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535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600200"/>
            <a:ext cx="8229600" cy="4525963"/>
          </a:xfrm>
        </p:spPr>
        <p:txBody>
          <a:bodyPr/>
          <a:lstStyle/>
          <a:p>
            <a:pPr marL="0" indent="0" algn="ctr">
              <a:buNone/>
            </a:pPr>
            <a:r>
              <a:rPr lang="en-US" altLang="en-US" sz="3600" i="1" dirty="0" smtClean="0">
                <a:ea typeface="ＭＳ Ｐゴシック" pitchFamily="-101" charset="-128"/>
              </a:rPr>
              <a:t>“Change the First Five Years and You Change </a:t>
            </a:r>
            <a:r>
              <a:rPr lang="en-US" altLang="en-US" sz="3600" i="1" dirty="0">
                <a:ea typeface="ＭＳ Ｐゴシック" pitchFamily="-101" charset="-128"/>
              </a:rPr>
              <a:t>E</a:t>
            </a:r>
            <a:r>
              <a:rPr lang="en-US" altLang="en-US" sz="3600" i="1" dirty="0" smtClean="0">
                <a:ea typeface="ＭＳ Ｐゴシック" pitchFamily="-101" charset="-128"/>
              </a:rPr>
              <a:t>verything”</a:t>
            </a:r>
          </a:p>
          <a:p>
            <a:pPr marL="0" indent="0" algn="ctr">
              <a:buNone/>
            </a:pPr>
            <a:endParaRPr lang="en-US" altLang="en-US" sz="3600" i="1" dirty="0">
              <a:ea typeface="ＭＳ Ｐゴシック" pitchFamily="-101" charset="-128"/>
            </a:endParaRPr>
          </a:p>
          <a:p>
            <a:pPr marL="0" indent="0" algn="ctr">
              <a:buNone/>
            </a:pPr>
            <a:endParaRPr lang="en-US" altLang="en-US" sz="2000" dirty="0" smtClean="0">
              <a:ea typeface="ＭＳ Ｐゴシック" pitchFamily="-101" charset="-128"/>
            </a:endParaRPr>
          </a:p>
          <a:p>
            <a:pPr marL="0" indent="0" algn="ctr">
              <a:buNone/>
            </a:pPr>
            <a:endParaRPr lang="en-US" altLang="en-US" sz="2000" dirty="0">
              <a:ea typeface="ＭＳ Ｐゴシック" pitchFamily="-101" charset="-128"/>
            </a:endParaRPr>
          </a:p>
          <a:p>
            <a:pPr marL="0" indent="0" algn="ctr">
              <a:buNone/>
            </a:pPr>
            <a:endParaRPr lang="en-US" altLang="en-US" sz="2000" dirty="0" smtClean="0">
              <a:ea typeface="ＭＳ Ｐゴシック" pitchFamily="-101" charset="-128"/>
            </a:endParaRPr>
          </a:p>
          <a:p>
            <a:pPr marL="0" indent="0" algn="ctr">
              <a:buNone/>
            </a:pPr>
            <a:endParaRPr lang="en-US" altLang="en-US" sz="2000" dirty="0">
              <a:ea typeface="ＭＳ Ｐゴシック" pitchFamily="-101" charset="-128"/>
            </a:endParaRPr>
          </a:p>
          <a:p>
            <a:pPr marL="0" indent="0" algn="ctr">
              <a:buNone/>
            </a:pPr>
            <a:r>
              <a:rPr lang="en-US" altLang="en-US" sz="2000" dirty="0">
                <a:ea typeface="ＭＳ Ｐゴシック" pitchFamily="-101" charset="-128"/>
                <a:hlinkClick r:id="rId3"/>
              </a:rPr>
              <a:t>http://</a:t>
            </a:r>
            <a:r>
              <a:rPr lang="en-US" altLang="en-US" sz="2000" dirty="0" smtClean="0">
                <a:ea typeface="ＭＳ Ｐゴシック" pitchFamily="-101" charset="-128"/>
                <a:hlinkClick r:id="rId3"/>
              </a:rPr>
              <a:t>www.youtube.com/watch?v=GbSp88PBe9E</a:t>
            </a:r>
            <a:endParaRPr lang="en-US" altLang="en-US" sz="2000" dirty="0" smtClean="0">
              <a:ea typeface="ＭＳ Ｐゴシック" pitchFamily="-101" charset="-128"/>
            </a:endParaRPr>
          </a:p>
          <a:p>
            <a:pPr marL="0" indent="0" algn="ctr">
              <a:buNone/>
            </a:pPr>
            <a:endParaRPr lang="en-US" altLang="en-US" sz="2000" dirty="0" smtClean="0">
              <a:ea typeface="ＭＳ Ｐゴシック" pitchFamily="-101" charset="-128"/>
            </a:endParaRPr>
          </a:p>
        </p:txBody>
      </p:sp>
      <p:pic>
        <p:nvPicPr>
          <p:cNvPr id="10" name="Picture 2" descr="C:\Users\ksmith\Desktop\Photos_AAP\FirstFiveYea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93925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590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b="1" dirty="0">
                <a:solidFill>
                  <a:srgbClr val="7030A0"/>
                </a:solidFill>
                <a:latin typeface="Calibri" pitchFamily="34" charset="0"/>
              </a:rPr>
              <a:t>Why is EBCD Important</a:t>
            </a:r>
            <a:r>
              <a:rPr lang="en-US" b="1" dirty="0" smtClean="0">
                <a:solidFill>
                  <a:srgbClr val="7030A0"/>
                </a:solidFill>
                <a:latin typeface="Calibri" pitchFamily="34" charset="0"/>
              </a:rPr>
              <a:t>?</a:t>
            </a:r>
            <a:endParaRPr lang="en-US" b="1" dirty="0">
              <a:solidFill>
                <a:srgbClr val="7030A0"/>
              </a:solidFill>
            </a:endParaRPr>
          </a:p>
        </p:txBody>
      </p:sp>
      <p:sp>
        <p:nvSpPr>
          <p:cNvPr id="14" name="Content Placeholder 13"/>
          <p:cNvSpPr>
            <a:spLocks noGrp="1"/>
          </p:cNvSpPr>
          <p:nvPr>
            <p:ph idx="1"/>
          </p:nvPr>
        </p:nvSpPr>
        <p:spPr/>
        <p:txBody>
          <a:bodyPr/>
          <a:lstStyle/>
          <a:p>
            <a:pPr>
              <a:buFont typeface="Arial"/>
              <a:buChar char="•"/>
            </a:pPr>
            <a:r>
              <a:rPr lang="en-US" sz="2200" dirty="0">
                <a:latin typeface="Calibri" pitchFamily="34" charset="0"/>
              </a:rPr>
              <a:t>Before the age of 5, it takes less time, intensity and repetition to organize the developing neural systems than it does to reorganize already-developed neural </a:t>
            </a:r>
            <a:r>
              <a:rPr lang="en-US" sz="2200" dirty="0" smtClean="0">
                <a:latin typeface="Calibri" pitchFamily="34" charset="0"/>
              </a:rPr>
              <a:t>systems</a:t>
            </a:r>
            <a:endParaRPr lang="en-US" sz="2200" dirty="0">
              <a:latin typeface="Calibri" pitchFamily="34" charset="0"/>
            </a:endParaRPr>
          </a:p>
          <a:p>
            <a:pPr>
              <a:buFont typeface="Arial"/>
              <a:buChar char="•"/>
            </a:pPr>
            <a:r>
              <a:rPr lang="en-US" sz="2200" dirty="0">
                <a:latin typeface="Calibri" pitchFamily="34" charset="0"/>
              </a:rPr>
              <a:t>What happens early affects all aspects of a child’s development</a:t>
            </a:r>
          </a:p>
          <a:p>
            <a:pPr>
              <a:buFont typeface="Arial"/>
              <a:buChar char="•"/>
            </a:pPr>
            <a:r>
              <a:rPr lang="en-US" sz="2200" dirty="0">
                <a:latin typeface="Calibri" pitchFamily="34" charset="0"/>
              </a:rPr>
              <a:t>First 1,000 days of life have a profound impact on brain development</a:t>
            </a:r>
          </a:p>
          <a:p>
            <a:pPr>
              <a:buFont typeface="Arial"/>
              <a:buChar char="•"/>
            </a:pPr>
            <a:r>
              <a:rPr lang="en-US" sz="2200" dirty="0">
                <a:latin typeface="Calibri" pitchFamily="34" charset="0"/>
              </a:rPr>
              <a:t>Nurturing relationships in the early years are critical</a:t>
            </a:r>
          </a:p>
          <a:p>
            <a:pPr>
              <a:buFont typeface="Arial"/>
              <a:buChar char="•"/>
            </a:pPr>
            <a:r>
              <a:rPr lang="en-US" sz="2200" dirty="0">
                <a:latin typeface="Calibri" pitchFamily="34" charset="0"/>
              </a:rPr>
              <a:t>Toxic stress has a negative impact on a child’s development</a:t>
            </a:r>
          </a:p>
          <a:p>
            <a:pPr>
              <a:buFont typeface="Arial"/>
              <a:buChar char="•"/>
            </a:pPr>
            <a:r>
              <a:rPr lang="en-US" sz="2200" dirty="0">
                <a:latin typeface="Calibri" pitchFamily="34" charset="0"/>
              </a:rPr>
              <a:t>Early interventions are critical for optimal life course outcomes</a:t>
            </a:r>
          </a:p>
          <a:p>
            <a:endParaRPr lang="en-US" sz="2000" dirty="0">
              <a:latin typeface="Calibri" pitchFamily="34" charset="0"/>
            </a:endParaRPr>
          </a:p>
          <a:p>
            <a:endParaRPr lang="en-US" sz="2000" dirty="0">
              <a:latin typeface="Calibri" pitchFamily="34" charset="0"/>
            </a:endParaRPr>
          </a:p>
          <a:p>
            <a:pPr marL="0" indent="0">
              <a:buNone/>
            </a:pPr>
            <a:endParaRPr lang="en-US" dirty="0"/>
          </a:p>
        </p:txBody>
      </p:sp>
      <p:sp>
        <p:nvSpPr>
          <p:cNvPr id="3" name="Rectangle 2"/>
          <p:cNvSpPr/>
          <p:nvPr/>
        </p:nvSpPr>
        <p:spPr>
          <a:xfrm>
            <a:off x="152400" y="6230163"/>
            <a:ext cx="3978974" cy="276999"/>
          </a:xfrm>
          <a:prstGeom prst="rect">
            <a:avLst/>
          </a:prstGeom>
        </p:spPr>
        <p:txBody>
          <a:bodyPr wrap="none">
            <a:spAutoFit/>
          </a:bodyPr>
          <a:lstStyle/>
          <a:p>
            <a:pPr lvl="0" eaLnBrk="0" hangingPunct="0">
              <a:spcBef>
                <a:spcPct val="20000"/>
              </a:spcBef>
            </a:pPr>
            <a:r>
              <a:rPr lang="en-US" sz="1200" dirty="0">
                <a:solidFill>
                  <a:srgbClr val="E46C0A"/>
                </a:solidFill>
                <a:latin typeface="Calibri" pitchFamily="34" charset="0"/>
              </a:rPr>
              <a:t>Source: Center on the Developing Child at Harvard University</a:t>
            </a:r>
            <a:endParaRPr lang="en-US" sz="1200" dirty="0">
              <a:solidFill>
                <a:srgbClr val="E46C0A"/>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19" name="Title 18"/>
          <p:cNvSpPr>
            <a:spLocks noGrp="1"/>
          </p:cNvSpPr>
          <p:nvPr>
            <p:ph type="title"/>
          </p:nvPr>
        </p:nvSpPr>
        <p:spPr/>
        <p:txBody>
          <a:bodyPr/>
          <a:lstStyle/>
          <a:p>
            <a:r>
              <a:rPr lang="en-US" b="1" dirty="0">
                <a:solidFill>
                  <a:srgbClr val="7030A0"/>
                </a:solidFill>
              </a:rPr>
              <a:t>Why Early Experiences Matter</a:t>
            </a:r>
          </a:p>
        </p:txBody>
      </p:sp>
      <p:sp>
        <p:nvSpPr>
          <p:cNvPr id="20" name="Content Placeholder 19"/>
          <p:cNvSpPr>
            <a:spLocks noGrp="1"/>
          </p:cNvSpPr>
          <p:nvPr>
            <p:ph sz="half" idx="1"/>
          </p:nvPr>
        </p:nvSpPr>
        <p:spPr>
          <a:xfrm>
            <a:off x="457200" y="4648200"/>
            <a:ext cx="4038600" cy="1477963"/>
          </a:xfrm>
        </p:spPr>
        <p:txBody>
          <a:bodyPr/>
          <a:lstStyle/>
          <a:p>
            <a:pPr marL="0" indent="0" algn="ctr">
              <a:buFont typeface="Arial" pitchFamily="34" charset="0"/>
              <a:buNone/>
            </a:pPr>
            <a:r>
              <a:rPr lang="en-US" altLang="en-US" dirty="0">
                <a:ea typeface="ＭＳ Ｐゴシック" pitchFamily="-101" charset="-128"/>
              </a:rPr>
              <a:t>Newborn Brain</a:t>
            </a:r>
            <a:br>
              <a:rPr lang="en-US" altLang="en-US" dirty="0">
                <a:ea typeface="ＭＳ Ｐゴシック" pitchFamily="-101" charset="-128"/>
              </a:rPr>
            </a:br>
            <a:r>
              <a:rPr lang="en-US" altLang="en-US" dirty="0">
                <a:ea typeface="ＭＳ Ｐゴシック" pitchFamily="-101" charset="-128"/>
              </a:rPr>
              <a:t>Average Weight</a:t>
            </a:r>
          </a:p>
          <a:p>
            <a:pPr marL="0" indent="0" algn="ctr">
              <a:buFont typeface="Arial" pitchFamily="34" charset="0"/>
              <a:buNone/>
            </a:pPr>
            <a:r>
              <a:rPr lang="en-US" altLang="en-US" dirty="0">
                <a:ea typeface="ＭＳ Ｐゴシック" pitchFamily="-101" charset="-128"/>
              </a:rPr>
              <a:t>333 </a:t>
            </a:r>
            <a:r>
              <a:rPr lang="en-US" altLang="en-US" dirty="0" smtClean="0">
                <a:ea typeface="ＭＳ Ｐゴシック" pitchFamily="-101" charset="-128"/>
              </a:rPr>
              <a:t>grams</a:t>
            </a:r>
            <a:endParaRPr lang="en-US" altLang="en-US" sz="3200" dirty="0">
              <a:ea typeface="ＭＳ Ｐゴシック" pitchFamily="-101" charset="-128"/>
            </a:endParaRPr>
          </a:p>
        </p:txBody>
      </p:sp>
      <p:sp>
        <p:nvSpPr>
          <p:cNvPr id="21" name="Content Placeholder 20"/>
          <p:cNvSpPr>
            <a:spLocks noGrp="1"/>
          </p:cNvSpPr>
          <p:nvPr>
            <p:ph sz="half" idx="2"/>
          </p:nvPr>
        </p:nvSpPr>
        <p:spPr>
          <a:xfrm>
            <a:off x="4648200" y="4648200"/>
            <a:ext cx="4038600" cy="1477963"/>
          </a:xfrm>
        </p:spPr>
        <p:txBody>
          <a:bodyPr/>
          <a:lstStyle/>
          <a:p>
            <a:pPr marL="0" indent="0" algn="ctr">
              <a:buFont typeface="Arial" pitchFamily="34" charset="0"/>
              <a:buNone/>
            </a:pPr>
            <a:r>
              <a:rPr lang="en-US" altLang="en-US" dirty="0">
                <a:ea typeface="ＭＳ Ｐゴシック" pitchFamily="-101" charset="-128"/>
              </a:rPr>
              <a:t>2 Year Old’s Brain</a:t>
            </a:r>
            <a:br>
              <a:rPr lang="en-US" altLang="en-US" dirty="0">
                <a:ea typeface="ＭＳ Ｐゴシック" pitchFamily="-101" charset="-128"/>
              </a:rPr>
            </a:br>
            <a:r>
              <a:rPr lang="en-US" altLang="en-US" dirty="0">
                <a:ea typeface="ＭＳ Ｐゴシック" pitchFamily="-101" charset="-128"/>
              </a:rPr>
              <a:t>Average Weight</a:t>
            </a:r>
          </a:p>
          <a:p>
            <a:pPr marL="0" indent="0" algn="ctr">
              <a:buFont typeface="Arial" pitchFamily="34" charset="0"/>
              <a:buNone/>
            </a:pPr>
            <a:r>
              <a:rPr lang="en-US" altLang="en-US" dirty="0">
                <a:ea typeface="ＭＳ Ｐゴシック" pitchFamily="-101" charset="-128"/>
              </a:rPr>
              <a:t>999 </a:t>
            </a:r>
            <a:r>
              <a:rPr lang="en-US" altLang="en-US" dirty="0" smtClean="0">
                <a:ea typeface="ＭＳ Ｐゴシック" pitchFamily="-101" charset="-128"/>
              </a:rPr>
              <a:t>grams</a:t>
            </a:r>
            <a:endParaRPr lang="en-US" altLang="en-US" sz="3200" dirty="0">
              <a:ea typeface="ＭＳ Ｐゴシック" pitchFamily="-101" charset="-128"/>
            </a:endParaRPr>
          </a:p>
        </p:txBody>
      </p:sp>
      <p:pic>
        <p:nvPicPr>
          <p:cNvPr id="22" name="Picture 2" descr="C:\Users\jfaletti\Desktop\Brain Imag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32573" y="2472531"/>
            <a:ext cx="2090738" cy="15351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faletti\Desktop\Brain Image.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81654" y="1793137"/>
            <a:ext cx="3940629" cy="289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28600" y="6248400"/>
            <a:ext cx="8409762" cy="276999"/>
          </a:xfrm>
          <a:prstGeom prst="rect">
            <a:avLst/>
          </a:prstGeom>
          <a:noFill/>
        </p:spPr>
        <p:txBody>
          <a:bodyPr wrap="square" rtlCol="0">
            <a:spAutoFit/>
          </a:bodyPr>
          <a:lstStyle/>
          <a:p>
            <a:r>
              <a:rPr lang="en-US" sz="1200" dirty="0" smtClean="0">
                <a:solidFill>
                  <a:schemeClr val="accent6">
                    <a:lumMod val="75000"/>
                  </a:schemeClr>
                </a:solidFill>
                <a:latin typeface="+mn-lt"/>
              </a:rPr>
              <a:t>Brain photo courtesy </a:t>
            </a:r>
            <a:r>
              <a:rPr lang="en-US" sz="1200" dirty="0" err="1" smtClean="0">
                <a:solidFill>
                  <a:schemeClr val="accent6">
                    <a:lumMod val="75000"/>
                  </a:schemeClr>
                </a:solidFill>
                <a:latin typeface="+mn-lt"/>
              </a:rPr>
              <a:t>IsaacMao</a:t>
            </a:r>
            <a:r>
              <a:rPr lang="en-US" sz="1200" dirty="0" smtClean="0">
                <a:solidFill>
                  <a:schemeClr val="accent6">
                    <a:lumMod val="75000"/>
                  </a:schemeClr>
                </a:solidFill>
                <a:latin typeface="+mn-lt"/>
              </a:rPr>
              <a:t>, Flickr</a:t>
            </a:r>
            <a:endParaRPr lang="en-US" sz="1200" dirty="0">
              <a:solidFill>
                <a:schemeClr val="accent6">
                  <a:lumMod val="75000"/>
                </a:schemeClr>
              </a:solidFill>
              <a:latin typeface="+mn-lt"/>
            </a:endParaRPr>
          </a:p>
        </p:txBody>
      </p:sp>
    </p:spTree>
    <p:extLst>
      <p:ext uri="{BB962C8B-B14F-4D97-AF65-F5344CB8AC3E}">
        <p14:creationId xmlns:p14="http://schemas.microsoft.com/office/powerpoint/2010/main" val="140282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Straight Connector 12"/>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4293" y="2833577"/>
            <a:ext cx="2438400" cy="152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p:cNvSpPr/>
          <p:nvPr/>
        </p:nvSpPr>
        <p:spPr>
          <a:xfrm>
            <a:off x="3219893" y="2833577"/>
            <a:ext cx="2438400" cy="152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p:cNvSpPr/>
          <p:nvPr/>
        </p:nvSpPr>
        <p:spPr>
          <a:xfrm>
            <a:off x="6191693" y="2819400"/>
            <a:ext cx="2438400" cy="1524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p:cNvSpPr txBox="1"/>
          <p:nvPr/>
        </p:nvSpPr>
        <p:spPr>
          <a:xfrm>
            <a:off x="476693" y="3272411"/>
            <a:ext cx="2133600" cy="646331"/>
          </a:xfrm>
          <a:prstGeom prst="rect">
            <a:avLst/>
          </a:prstGeom>
          <a:noFill/>
        </p:spPr>
        <p:txBody>
          <a:bodyPr wrap="square" rtlCol="0">
            <a:spAutoFit/>
          </a:bodyPr>
          <a:lstStyle/>
          <a:p>
            <a:pPr algn="ctr"/>
            <a:r>
              <a:rPr lang="en-US" dirty="0" smtClean="0">
                <a:solidFill>
                  <a:schemeClr val="bg1"/>
                </a:solidFill>
              </a:rPr>
              <a:t>Born with lifetime supply of neurons</a:t>
            </a:r>
            <a:endParaRPr lang="en-US" dirty="0">
              <a:solidFill>
                <a:schemeClr val="bg1"/>
              </a:solidFill>
            </a:endParaRPr>
          </a:p>
        </p:txBody>
      </p:sp>
      <p:sp>
        <p:nvSpPr>
          <p:cNvPr id="25" name="TextBox 24"/>
          <p:cNvSpPr txBox="1"/>
          <p:nvPr/>
        </p:nvSpPr>
        <p:spPr>
          <a:xfrm>
            <a:off x="3292874" y="3133109"/>
            <a:ext cx="2286000" cy="646331"/>
          </a:xfrm>
          <a:prstGeom prst="rect">
            <a:avLst/>
          </a:prstGeom>
          <a:noFill/>
        </p:spPr>
        <p:txBody>
          <a:bodyPr wrap="square" rtlCol="0">
            <a:spAutoFit/>
          </a:bodyPr>
          <a:lstStyle/>
          <a:p>
            <a:pPr algn="ctr"/>
            <a:r>
              <a:rPr lang="en-US" dirty="0" smtClean="0">
                <a:solidFill>
                  <a:schemeClr val="bg1"/>
                </a:solidFill>
              </a:rPr>
              <a:t>Synapses form based on early experiences </a:t>
            </a:r>
            <a:endParaRPr lang="en-US" dirty="0">
              <a:solidFill>
                <a:schemeClr val="bg1"/>
              </a:solidFill>
            </a:endParaRPr>
          </a:p>
        </p:txBody>
      </p:sp>
      <p:sp>
        <p:nvSpPr>
          <p:cNvPr id="26" name="TextBox 25"/>
          <p:cNvSpPr txBox="1"/>
          <p:nvPr/>
        </p:nvSpPr>
        <p:spPr>
          <a:xfrm>
            <a:off x="6344093" y="3133911"/>
            <a:ext cx="2133600" cy="923330"/>
          </a:xfrm>
          <a:prstGeom prst="rect">
            <a:avLst/>
          </a:prstGeom>
          <a:noFill/>
        </p:spPr>
        <p:txBody>
          <a:bodyPr wrap="square" rtlCol="0">
            <a:spAutoFit/>
          </a:bodyPr>
          <a:lstStyle/>
          <a:p>
            <a:pPr algn="ctr"/>
            <a:r>
              <a:rPr lang="en-US" dirty="0" smtClean="0">
                <a:solidFill>
                  <a:schemeClr val="bg1"/>
                </a:solidFill>
              </a:rPr>
              <a:t>Mind is fine tuned to the world children inhabit</a:t>
            </a:r>
            <a:endParaRPr lang="en-US" dirty="0">
              <a:solidFill>
                <a:schemeClr val="bg1"/>
              </a:solidFill>
            </a:endParaRPr>
          </a:p>
        </p:txBody>
      </p:sp>
      <p:sp>
        <p:nvSpPr>
          <p:cNvPr id="27" name="Content Placeholder 2"/>
          <p:cNvSpPr txBox="1">
            <a:spLocks/>
          </p:cNvSpPr>
          <p:nvPr/>
        </p:nvSpPr>
        <p:spPr>
          <a:xfrm>
            <a:off x="76200" y="4495800"/>
            <a:ext cx="2915093" cy="777081"/>
          </a:xfrm>
          <a:prstGeom prst="rect">
            <a:avLst/>
          </a:prstGeom>
        </p:spPr>
        <p:txBody>
          <a:bodyPr vert="horz" lIns="91440" tIns="45720" rIns="91440" bIns="45720" rtlCol="0">
            <a:normAutofit/>
          </a:bodyPr>
          <a:lstStyle>
            <a:lvl1pPr marL="342900" indent="-342900" algn="l" defTabSz="914400" rtl="0" eaLnBrk="1" fontAlgn="base" latinLnBrk="0" hangingPunct="1">
              <a:spcBef>
                <a:spcPct val="20000"/>
              </a:spcBef>
              <a:spcAft>
                <a:spcPct val="0"/>
              </a:spcAft>
              <a:buFont typeface="Arial" pitchFamily="34" charset="0"/>
              <a:buChar char="•"/>
              <a:defRPr sz="3200" kern="1200">
                <a:solidFill>
                  <a:schemeClr val="accent6">
                    <a:lumMod val="75000"/>
                  </a:schemeClr>
                </a:solidFill>
                <a:latin typeface="+mn-lt"/>
                <a:ea typeface="+mn-ea"/>
                <a:cs typeface="+mn-cs"/>
              </a:defRPr>
            </a:lvl1pPr>
            <a:lvl2pPr marL="742950" indent="-285750" algn="l" defTabSz="914400" rtl="0" eaLnBrk="1" fontAlgn="base" latinLnBrk="0" hangingPunct="1">
              <a:spcBef>
                <a:spcPct val="20000"/>
              </a:spcBef>
              <a:spcAft>
                <a:spcPct val="0"/>
              </a:spcAft>
              <a:buFont typeface="Arial" pitchFamily="34" charset="0"/>
              <a:buChar char="–"/>
              <a:defRPr sz="2800" kern="1200">
                <a:solidFill>
                  <a:schemeClr val="accent6">
                    <a:lumMod val="75000"/>
                  </a:schemeClr>
                </a:solidFill>
                <a:latin typeface="+mn-lt"/>
                <a:ea typeface="+mn-ea"/>
                <a:cs typeface="+mn-cs"/>
              </a:defRPr>
            </a:lvl2pPr>
            <a:lvl3pPr marL="1143000" indent="-228600" algn="l" defTabSz="914400" rtl="0" eaLnBrk="1" fontAlgn="base" latinLnBrk="0" hangingPunct="1">
              <a:spcBef>
                <a:spcPct val="20000"/>
              </a:spcBef>
              <a:spcAft>
                <a:spcPct val="0"/>
              </a:spcAft>
              <a:buFont typeface="Arial" pitchFamily="34" charset="0"/>
              <a:buChar char="•"/>
              <a:defRPr sz="2400" kern="1200">
                <a:solidFill>
                  <a:schemeClr val="accent6">
                    <a:lumMod val="75000"/>
                  </a:schemeClr>
                </a:solidFill>
                <a:latin typeface="+mn-lt"/>
                <a:ea typeface="+mn-ea"/>
                <a:cs typeface="+mn-cs"/>
              </a:defRPr>
            </a:lvl3pPr>
            <a:lvl4pPr marL="1600200" indent="-228600" algn="l" defTabSz="914400" rtl="0" eaLnBrk="1" fontAlgn="base" latinLnBrk="0" hangingPunct="1">
              <a:spcBef>
                <a:spcPct val="20000"/>
              </a:spcBef>
              <a:spcAft>
                <a:spcPct val="0"/>
              </a:spcAft>
              <a:buFont typeface="Arial" pitchFamily="34" charset="0"/>
              <a:buChar char="–"/>
              <a:defRPr sz="2000" kern="1200">
                <a:solidFill>
                  <a:schemeClr val="accent6">
                    <a:lumMod val="75000"/>
                  </a:schemeClr>
                </a:solidFill>
                <a:latin typeface="+mn-lt"/>
                <a:ea typeface="+mn-ea"/>
                <a:cs typeface="+mn-cs"/>
              </a:defRPr>
            </a:lvl4pPr>
            <a:lvl5pPr marL="2057400" indent="-228600" algn="l" defTabSz="914400" rtl="0" eaLnBrk="1" fontAlgn="base" latinLnBrk="0" hangingPunct="1">
              <a:spcBef>
                <a:spcPct val="20000"/>
              </a:spcBef>
              <a:spcAft>
                <a:spcPct val="0"/>
              </a:spcAft>
              <a:buFont typeface="Arial"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en-US" sz="3600" smtClean="0">
                <a:ea typeface="ＭＳ Ｐゴシック" pitchFamily="-101" charset="-128"/>
              </a:rPr>
              <a:t>Birth</a:t>
            </a:r>
            <a:endParaRPr lang="en-US" altLang="en-US" sz="4000" dirty="0" smtClean="0">
              <a:ea typeface="ＭＳ Ｐゴシック" pitchFamily="-101" charset="-128"/>
            </a:endParaRPr>
          </a:p>
        </p:txBody>
      </p:sp>
      <p:sp>
        <p:nvSpPr>
          <p:cNvPr id="28" name="Content Placeholder 2"/>
          <p:cNvSpPr txBox="1">
            <a:spLocks/>
          </p:cNvSpPr>
          <p:nvPr/>
        </p:nvSpPr>
        <p:spPr>
          <a:xfrm>
            <a:off x="3057746" y="4495800"/>
            <a:ext cx="2915093" cy="777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en-US" sz="3600" dirty="0" smtClean="0">
                <a:ea typeface="ＭＳ Ｐゴシック" pitchFamily="-101" charset="-128"/>
              </a:rPr>
              <a:t>3 Years</a:t>
            </a:r>
            <a:endParaRPr lang="en-US" altLang="en-US" sz="4000" dirty="0" smtClean="0">
              <a:ea typeface="ＭＳ Ｐゴシック" pitchFamily="-101" charset="-128"/>
            </a:endParaRPr>
          </a:p>
        </p:txBody>
      </p:sp>
      <p:sp>
        <p:nvSpPr>
          <p:cNvPr id="29" name="Content Placeholder 2"/>
          <p:cNvSpPr txBox="1">
            <a:spLocks/>
          </p:cNvSpPr>
          <p:nvPr/>
        </p:nvSpPr>
        <p:spPr>
          <a:xfrm>
            <a:off x="6019800" y="4497572"/>
            <a:ext cx="2915093" cy="777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6">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6">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6">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6">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en-US" sz="3600" dirty="0" smtClean="0">
                <a:ea typeface="ＭＳ Ｐゴシック" pitchFamily="-101" charset="-128"/>
              </a:rPr>
              <a:t>15 Years</a:t>
            </a:r>
            <a:endParaRPr lang="en-US" altLang="en-US" sz="4000" dirty="0" smtClean="0">
              <a:ea typeface="ＭＳ Ｐゴシック" pitchFamily="-101" charset="-128"/>
            </a:endParaRPr>
          </a:p>
        </p:txBody>
      </p:sp>
    </p:spTree>
    <p:extLst>
      <p:ext uri="{BB962C8B-B14F-4D97-AF65-F5344CB8AC3E}">
        <p14:creationId xmlns:p14="http://schemas.microsoft.com/office/powerpoint/2010/main" val="2932280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905001"/>
            <a:ext cx="8229600" cy="3733800"/>
          </a:xfrm>
        </p:spPr>
        <p:txBody>
          <a:bodyPr>
            <a:normAutofit/>
          </a:bodyPr>
          <a:lstStyle/>
          <a:p>
            <a:pPr marL="0" indent="0">
              <a:buNone/>
            </a:pPr>
            <a:r>
              <a:rPr lang="en-US" sz="3600" dirty="0">
                <a:latin typeface="Calibri" pitchFamily="34" charset="0"/>
              </a:rPr>
              <a:t>The architecture of the brain depends on </a:t>
            </a:r>
            <a:r>
              <a:rPr lang="en-US" sz="3600" dirty="0" smtClean="0">
                <a:latin typeface="Calibri" pitchFamily="34" charset="0"/>
              </a:rPr>
              <a:t>the mutual </a:t>
            </a:r>
            <a:r>
              <a:rPr lang="en-US" sz="3600" dirty="0">
                <a:latin typeface="Calibri" pitchFamily="34" charset="0"/>
              </a:rPr>
              <a:t>influences of the </a:t>
            </a:r>
            <a:r>
              <a:rPr lang="en-US" sz="3600" dirty="0" smtClean="0">
                <a:latin typeface="Calibri" pitchFamily="34" charset="0"/>
              </a:rPr>
              <a:t>following</a:t>
            </a:r>
            <a:endParaRPr lang="en-US" sz="3600" dirty="0">
              <a:latin typeface="Calibri" pitchFamily="34" charset="0"/>
            </a:endParaRPr>
          </a:p>
          <a:p>
            <a:pPr lvl="1">
              <a:buFont typeface="Arial"/>
              <a:buChar char="•"/>
            </a:pPr>
            <a:r>
              <a:rPr lang="en-US" sz="3200" dirty="0">
                <a:latin typeface="Calibri" pitchFamily="34" charset="0"/>
              </a:rPr>
              <a:t>Genetics</a:t>
            </a:r>
          </a:p>
          <a:p>
            <a:pPr lvl="1">
              <a:buFont typeface="Arial"/>
              <a:buChar char="•"/>
            </a:pPr>
            <a:r>
              <a:rPr lang="en-US" sz="3200" dirty="0">
                <a:latin typeface="Calibri" pitchFamily="34" charset="0"/>
              </a:rPr>
              <a:t>Environment</a:t>
            </a:r>
          </a:p>
          <a:p>
            <a:pPr lvl="1">
              <a:buFont typeface="Arial"/>
              <a:buChar char="•"/>
            </a:pPr>
            <a:r>
              <a:rPr lang="en-US" sz="3200" dirty="0">
                <a:latin typeface="Calibri" pitchFamily="34" charset="0"/>
              </a:rPr>
              <a:t>Experience</a:t>
            </a:r>
          </a:p>
          <a:p>
            <a:endParaRPr lang="en-US" dirty="0">
              <a:latin typeface="Calibri" pitchFamily="34" charset="0"/>
            </a:endParaRPr>
          </a:p>
          <a:p>
            <a:endParaRPr lang="en-US" dirty="0">
              <a:latin typeface="Calibri" pitchFamily="34" charset="0"/>
            </a:endParaRPr>
          </a:p>
          <a:p>
            <a:pPr marL="0" indent="0">
              <a:buNone/>
            </a:pPr>
            <a:endParaRPr lang="en-US" dirty="0" smtClean="0">
              <a:latin typeface="Calibri" pitchFamily="34" charset="0"/>
            </a:endParaRPr>
          </a:p>
          <a:p>
            <a:pPr marL="0" indent="0">
              <a:buNone/>
            </a:pPr>
            <a:endParaRPr lang="en-US" sz="1900" dirty="0">
              <a:latin typeface="Calibri" pitchFamily="34" charset="0"/>
            </a:endParaRPr>
          </a:p>
          <a:p>
            <a:pPr marL="0" indent="0">
              <a:buNone/>
            </a:pPr>
            <a:endParaRPr lang="en-US" sz="1900" dirty="0" smtClean="0">
              <a:latin typeface="Calibri" pitchFamily="34" charset="0"/>
            </a:endParaRPr>
          </a:p>
          <a:p>
            <a:pPr marL="0" indent="0">
              <a:buNone/>
            </a:pPr>
            <a:endParaRPr lang="en-US" sz="1900" dirty="0">
              <a:latin typeface="Calibri" pitchFamily="34" charset="0"/>
            </a:endParaRPr>
          </a:p>
          <a:p>
            <a:pPr marL="0" indent="0">
              <a:buNone/>
            </a:pPr>
            <a:endParaRPr lang="en-US" sz="1900" dirty="0" smtClean="0">
              <a:latin typeface="Calibri" pitchFamily="34" charset="0"/>
            </a:endParaRPr>
          </a:p>
        </p:txBody>
      </p:sp>
      <p:sp>
        <p:nvSpPr>
          <p:cNvPr id="19457" name="Rectangle 2"/>
          <p:cNvSpPr txBox="1">
            <a:spLocks noChangeArrowheads="1"/>
          </p:cNvSpPr>
          <p:nvPr/>
        </p:nvSpPr>
        <p:spPr bwMode="auto">
          <a:xfrm>
            <a:off x="5055219" y="427280"/>
            <a:ext cx="8839200" cy="1431925"/>
          </a:xfrm>
          <a:prstGeom prst="rect">
            <a:avLst/>
          </a:prstGeom>
          <a:noFill/>
          <a:ln w="9525">
            <a:noFill/>
            <a:miter lim="800000"/>
            <a:headEnd/>
            <a:tailEnd/>
          </a:ln>
        </p:spPr>
        <p:txBody>
          <a:bodyPr anchor="ctr" anchorCtr="1"/>
          <a:lstStyle/>
          <a:p>
            <a:pPr algn="ctr"/>
            <a:endParaRPr lang="en-US" sz="5400" b="1" dirty="0">
              <a:solidFill>
                <a:schemeClr val="folHlink"/>
              </a:solidFill>
              <a:latin typeface="Calibri" pitchFamily="34" charset="0"/>
            </a:endParaRPr>
          </a:p>
        </p:txBody>
      </p:sp>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pic>
        <p:nvPicPr>
          <p:cNvPr id="1026" name="Picture 2" descr="C:\Users\jfaletti\Downloads\MP900321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4780" y="3147073"/>
            <a:ext cx="1579563" cy="221369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US" b="1" dirty="0">
                <a:solidFill>
                  <a:srgbClr val="7030A0"/>
                </a:solidFill>
                <a:latin typeface="Calibri" pitchFamily="34" charset="0"/>
              </a:rPr>
              <a:t>The Biology of </a:t>
            </a:r>
            <a:r>
              <a:rPr lang="en-US" b="1" dirty="0" smtClean="0">
                <a:solidFill>
                  <a:srgbClr val="7030A0"/>
                </a:solidFill>
                <a:latin typeface="Calibri" pitchFamily="34" charset="0"/>
              </a:rPr>
              <a:t>Health</a:t>
            </a:r>
            <a:endParaRPr lang="en-US" b="1" dirty="0">
              <a:solidFill>
                <a:srgbClr val="7030A0"/>
              </a:solidFill>
            </a:endParaRPr>
          </a:p>
        </p:txBody>
      </p:sp>
      <p:sp>
        <p:nvSpPr>
          <p:cNvPr id="3" name="Rectangle 2"/>
          <p:cNvSpPr/>
          <p:nvPr/>
        </p:nvSpPr>
        <p:spPr>
          <a:xfrm>
            <a:off x="174702" y="6089303"/>
            <a:ext cx="8740698" cy="461665"/>
          </a:xfrm>
          <a:prstGeom prst="rect">
            <a:avLst/>
          </a:prstGeom>
        </p:spPr>
        <p:txBody>
          <a:bodyPr wrap="square">
            <a:spAutoFit/>
          </a:bodyPr>
          <a:lstStyle/>
          <a:p>
            <a:pPr lvl="0" eaLnBrk="0" hangingPunct="0">
              <a:spcBef>
                <a:spcPct val="20000"/>
              </a:spcBef>
            </a:pPr>
            <a:r>
              <a:rPr lang="en-US" sz="1200" dirty="0">
                <a:solidFill>
                  <a:srgbClr val="E46C0A"/>
                </a:solidFill>
                <a:latin typeface="Calibri" pitchFamily="34" charset="0"/>
              </a:rPr>
              <a:t>Source: National Scientific Council on the Developing Child,</a:t>
            </a:r>
            <a:r>
              <a:rPr lang="en-US" sz="1200" i="1" dirty="0">
                <a:solidFill>
                  <a:srgbClr val="E46C0A"/>
                </a:solidFill>
                <a:latin typeface="Calibri" pitchFamily="34" charset="0"/>
              </a:rPr>
              <a:t> Working Paper 5, The Timing and Quality of Early Experiences Combine to Shape Brain Architecture</a:t>
            </a:r>
            <a:r>
              <a:rPr lang="en-US" sz="1200" dirty="0">
                <a:solidFill>
                  <a:srgbClr val="E46C0A"/>
                </a:solidFill>
                <a:latin typeface="Calibri" pitchFamily="34" charset="0"/>
              </a:rPr>
              <a:t>. Center on the Developing Child at Harvard University.</a:t>
            </a:r>
            <a:endParaRPr lang="en-US" sz="1200" dirty="0">
              <a:solidFill>
                <a:srgbClr val="E46C0A"/>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8915400" y="0"/>
            <a:ext cx="0" cy="6858000"/>
          </a:xfrm>
          <a:prstGeom prst="line">
            <a:avLst/>
          </a:prstGeom>
          <a:ln w="120650" cmpd="sng">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705600"/>
            <a:ext cx="9144000" cy="0"/>
          </a:xfrm>
          <a:prstGeom prst="line">
            <a:avLst/>
          </a:prstGeom>
          <a:ln w="120650" cmpd="sng">
            <a:solidFill>
              <a:srgbClr val="925FA7"/>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dirty="0">
                <a:solidFill>
                  <a:srgbClr val="7030A0"/>
                </a:solidFill>
                <a:latin typeface="Calibri" pitchFamily="34" charset="0"/>
              </a:rPr>
              <a:t>The Foundations of </a:t>
            </a:r>
            <a:r>
              <a:rPr lang="en-US" b="1" dirty="0" smtClean="0">
                <a:solidFill>
                  <a:srgbClr val="7030A0"/>
                </a:solidFill>
                <a:latin typeface="Calibri" pitchFamily="34" charset="0"/>
              </a:rPr>
              <a:t>Health</a:t>
            </a:r>
            <a:endParaRPr lang="en-US" dirty="0">
              <a:solidFill>
                <a:srgbClr val="7030A0"/>
              </a:solidFill>
            </a:endParaRPr>
          </a:p>
        </p:txBody>
      </p:sp>
      <p:sp>
        <p:nvSpPr>
          <p:cNvPr id="3" name="Content Placeholder 2"/>
          <p:cNvSpPr>
            <a:spLocks noGrp="1"/>
          </p:cNvSpPr>
          <p:nvPr>
            <p:ph idx="1"/>
          </p:nvPr>
        </p:nvSpPr>
        <p:spPr/>
        <p:txBody>
          <a:bodyPr/>
          <a:lstStyle/>
          <a:p>
            <a:pPr>
              <a:buFont typeface="Arial"/>
              <a:buChar char="•"/>
            </a:pPr>
            <a:r>
              <a:rPr lang="en-US" dirty="0">
                <a:latin typeface="Calibri" pitchFamily="34" charset="0"/>
              </a:rPr>
              <a:t>Stable and responsive environment and relationships</a:t>
            </a:r>
          </a:p>
          <a:p>
            <a:pPr>
              <a:buFont typeface="Arial"/>
              <a:buChar char="•"/>
            </a:pPr>
            <a:r>
              <a:rPr lang="en-US" dirty="0">
                <a:latin typeface="Calibri" pitchFamily="34" charset="0"/>
              </a:rPr>
              <a:t>Safe </a:t>
            </a:r>
            <a:r>
              <a:rPr lang="en-US" dirty="0" smtClean="0">
                <a:latin typeface="Calibri" pitchFamily="34" charset="0"/>
              </a:rPr>
              <a:t>and </a:t>
            </a:r>
            <a:r>
              <a:rPr lang="en-US" dirty="0">
                <a:latin typeface="Calibri" pitchFamily="34" charset="0"/>
              </a:rPr>
              <a:t>supportive physical, chemical and built environments</a:t>
            </a:r>
          </a:p>
          <a:p>
            <a:pPr>
              <a:buFont typeface="Arial"/>
              <a:buChar char="•"/>
            </a:pPr>
            <a:r>
              <a:rPr lang="en-US" dirty="0">
                <a:latin typeface="Calibri" pitchFamily="34" charset="0"/>
              </a:rPr>
              <a:t>Appropriate nutrition</a:t>
            </a:r>
          </a:p>
          <a:p>
            <a:pPr>
              <a:buFont typeface="Arial"/>
              <a:buChar char="•"/>
            </a:pPr>
            <a:endParaRPr lang="en-US" dirty="0">
              <a:latin typeface="Calibri" pitchFamily="34" charset="0"/>
            </a:endParaRPr>
          </a:p>
          <a:p>
            <a:pPr marL="0" indent="0">
              <a:buNone/>
            </a:pPr>
            <a:endParaRPr lang="en-US" sz="1200" dirty="0" smtClean="0">
              <a:latin typeface="Calibri" pitchFamily="34" charset="0"/>
            </a:endParaRPr>
          </a:p>
          <a:p>
            <a:pPr marL="0" indent="0">
              <a:buNone/>
            </a:pPr>
            <a:endParaRPr lang="en-US" sz="1200" dirty="0">
              <a:latin typeface="Calibri" pitchFamily="34" charset="0"/>
            </a:endParaRPr>
          </a:p>
          <a:p>
            <a:pPr marL="0" indent="0">
              <a:buNone/>
            </a:pPr>
            <a:endParaRPr lang="en-US" sz="1200" dirty="0" smtClean="0">
              <a:latin typeface="Calibri" pitchFamily="34" charset="0"/>
            </a:endParaRPr>
          </a:p>
        </p:txBody>
      </p:sp>
      <p:sp>
        <p:nvSpPr>
          <p:cNvPr id="7" name="Rectangle 6"/>
          <p:cNvSpPr/>
          <p:nvPr/>
        </p:nvSpPr>
        <p:spPr>
          <a:xfrm>
            <a:off x="152400" y="6276202"/>
            <a:ext cx="4572000" cy="276999"/>
          </a:xfrm>
          <a:prstGeom prst="rect">
            <a:avLst/>
          </a:prstGeom>
        </p:spPr>
        <p:txBody>
          <a:bodyPr>
            <a:spAutoFit/>
          </a:bodyPr>
          <a:lstStyle/>
          <a:p>
            <a:pPr lvl="0" eaLnBrk="0" hangingPunct="0">
              <a:spcBef>
                <a:spcPct val="20000"/>
              </a:spcBef>
            </a:pPr>
            <a:r>
              <a:rPr lang="en-US" sz="1200" dirty="0" smtClean="0">
                <a:solidFill>
                  <a:srgbClr val="E46C0A"/>
                </a:solidFill>
                <a:latin typeface="Calibri" pitchFamily="34" charset="0"/>
              </a:rPr>
              <a:t>Source</a:t>
            </a:r>
            <a:r>
              <a:rPr lang="en-US" sz="1200" dirty="0">
                <a:solidFill>
                  <a:srgbClr val="E46C0A"/>
                </a:solidFill>
                <a:latin typeface="Calibri" pitchFamily="34" charset="0"/>
              </a:rPr>
              <a:t>: Center on the Developing Child at Harvard University</a:t>
            </a:r>
            <a:endParaRPr lang="en-US" sz="1200" dirty="0">
              <a:solidFill>
                <a:srgbClr val="E46C0A"/>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433C688D212D4D8AB7BDEC5259E7A5" ma:contentTypeVersion="2" ma:contentTypeDescription="Create a new document." ma:contentTypeScope="" ma:versionID="e26868801c7b82859b56423149a6a9af">
  <xsd:schema xmlns:xsd="http://www.w3.org/2001/XMLSchema" xmlns:xs="http://www.w3.org/2001/XMLSchema" xmlns:p="http://schemas.microsoft.com/office/2006/metadata/properties" xmlns:ns1="http://schemas.microsoft.com/sharepoint/v3" xmlns:ns2="80908208-9484-455a-a843-b0a69b03f1a9" targetNamespace="http://schemas.microsoft.com/office/2006/metadata/properties" ma:root="true" ma:fieldsID="cb812d2fe139a4a1e6ffd8a52d66348a" ns1:_="" ns2:_="">
    <xsd:import namespace="http://schemas.microsoft.com/sharepoint/v3"/>
    <xsd:import namespace="80908208-9484-455a-a843-b0a69b03f1a9"/>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908208-9484-455a-a843-b0a69b03f1a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0908208-9484-455a-a843-b0a69b03f1a9">AAPORG-265-38</_dlc_DocId>
    <_dlc_DocIdUrl xmlns="80908208-9484-455a-a843-b0a69b03f1a9">
      <Url>http://www.aap.org/en-us/advocacy-and-policy/aap-health-initiatives/EBCD/_layouts/15/DocIdRedir.aspx?ID=AAPORG-265-38</Url>
      <Description>AAPORG-265-38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F3700C-055D-4CAD-9031-C871DD8E6215}"/>
</file>

<file path=customXml/itemProps2.xml><?xml version="1.0" encoding="utf-8"?>
<ds:datastoreItem xmlns:ds="http://schemas.openxmlformats.org/officeDocument/2006/customXml" ds:itemID="{2F7B48ED-5148-4012-9B6B-94B4E5F16F89}"/>
</file>

<file path=customXml/itemProps3.xml><?xml version="1.0" encoding="utf-8"?>
<ds:datastoreItem xmlns:ds="http://schemas.openxmlformats.org/officeDocument/2006/customXml" ds:itemID="{2924F988-7974-48EE-A12A-4ED3A312AB7C}"/>
</file>

<file path=customXml/itemProps4.xml><?xml version="1.0" encoding="utf-8"?>
<ds:datastoreItem xmlns:ds="http://schemas.openxmlformats.org/officeDocument/2006/customXml" ds:itemID="{A3D28413-CDF3-4EB4-9378-16240CD6ED1B}"/>
</file>

<file path=docProps/app.xml><?xml version="1.0" encoding="utf-8"?>
<Properties xmlns="http://schemas.openxmlformats.org/officeDocument/2006/extended-properties" xmlns:vt="http://schemas.openxmlformats.org/officeDocument/2006/docPropsVTypes">
  <Template/>
  <TotalTime>3048</TotalTime>
  <Words>2887</Words>
  <Application>Microsoft Office PowerPoint</Application>
  <PresentationFormat>On-screen Show (4:3)</PresentationFormat>
  <Paragraphs>276</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Arial Black</vt:lpstr>
      <vt:lpstr>Calibri</vt:lpstr>
      <vt:lpstr>Franklin Gothic Medium</vt:lpstr>
      <vt:lpstr>Garamond</vt:lpstr>
      <vt:lpstr>Office Theme</vt:lpstr>
      <vt:lpstr>Building Better Brains: The Core Story of Early Brain and Child Development (EBCD)</vt:lpstr>
      <vt:lpstr>Objectives</vt:lpstr>
      <vt:lpstr>Our Agenda:</vt:lpstr>
      <vt:lpstr>PowerPoint Presentation</vt:lpstr>
      <vt:lpstr>Why is EBCD Important?</vt:lpstr>
      <vt:lpstr>Why Early Experiences Matter</vt:lpstr>
      <vt:lpstr>PowerPoint Presentation</vt:lpstr>
      <vt:lpstr>The Biology of Health</vt:lpstr>
      <vt:lpstr>The Foundations of Health</vt:lpstr>
      <vt:lpstr>Stable and Responsive Environments</vt:lpstr>
      <vt:lpstr>Safe and Supportive   Physical Environments</vt:lpstr>
      <vt:lpstr>What shapes the developing brain?</vt:lpstr>
      <vt:lpstr>Shaping the Capacity of the Brain</vt:lpstr>
      <vt:lpstr>Early Stress</vt:lpstr>
      <vt:lpstr>Early Stress</vt:lpstr>
      <vt:lpstr>Development results from an on-going, re-iterative, and cumulative dance between nurture and nature</vt:lpstr>
      <vt:lpstr>What can we do?</vt:lpstr>
      <vt:lpstr>PowerPoint Presentation</vt:lpstr>
      <vt:lpstr>Take Home Messages</vt:lpstr>
      <vt:lpstr>Developing a Shared “VISION”</vt:lpstr>
      <vt:lpstr>Take Home Messages</vt:lpstr>
      <vt:lpstr>Take Home Messages</vt:lpstr>
      <vt:lpstr>Promote the Five R’s of Early Childhood Education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Faletti</dc:creator>
  <cp:lastModifiedBy>Hess, Kelly</cp:lastModifiedBy>
  <cp:revision>168</cp:revision>
  <dcterms:created xsi:type="dcterms:W3CDTF">2013-09-26T13:12:48Z</dcterms:created>
  <dcterms:modified xsi:type="dcterms:W3CDTF">2014-04-28T20:02:08Z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0x01010022433C688D212D4D8AB7BDEC5259E7A5</vt:lpwstr>
  </property>
  <property fmtid="{D5CDD505-2E9C-101B-9397-08002B2CF9AE}" pid="3" name="_dlc_DocIdItemGuid">
    <vt:lpwstr>ad4b090d-5cdd-43cd-8825-60e953510f7d</vt:lpwstr>
  </property>
</Properties>
</file>